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4" r:id="rId2"/>
  </p:sldMasterIdLst>
  <p:notesMasterIdLst>
    <p:notesMasterId r:id="rId114"/>
  </p:notesMasterIdLst>
  <p:handoutMasterIdLst>
    <p:handoutMasterId r:id="rId115"/>
  </p:handoutMasterIdLst>
  <p:sldIdLst>
    <p:sldId id="631" r:id="rId3"/>
    <p:sldId id="954" r:id="rId4"/>
    <p:sldId id="975" r:id="rId5"/>
    <p:sldId id="957" r:id="rId6"/>
    <p:sldId id="958" r:id="rId7"/>
    <p:sldId id="961" r:id="rId8"/>
    <p:sldId id="1005" r:id="rId9"/>
    <p:sldId id="962" r:id="rId10"/>
    <p:sldId id="963" r:id="rId11"/>
    <p:sldId id="964" r:id="rId12"/>
    <p:sldId id="965" r:id="rId13"/>
    <p:sldId id="966" r:id="rId14"/>
    <p:sldId id="967" r:id="rId15"/>
    <p:sldId id="968" r:id="rId16"/>
    <p:sldId id="969" r:id="rId17"/>
    <p:sldId id="971" r:id="rId18"/>
    <p:sldId id="972" r:id="rId19"/>
    <p:sldId id="973" r:id="rId20"/>
    <p:sldId id="974" r:id="rId21"/>
    <p:sldId id="977" r:id="rId22"/>
    <p:sldId id="978" r:id="rId23"/>
    <p:sldId id="979" r:id="rId24"/>
    <p:sldId id="980" r:id="rId25"/>
    <p:sldId id="981" r:id="rId26"/>
    <p:sldId id="982" r:id="rId27"/>
    <p:sldId id="983" r:id="rId28"/>
    <p:sldId id="931" r:id="rId29"/>
    <p:sldId id="940" r:id="rId30"/>
    <p:sldId id="838" r:id="rId31"/>
    <p:sldId id="839" r:id="rId32"/>
    <p:sldId id="840" r:id="rId33"/>
    <p:sldId id="932" r:id="rId34"/>
    <p:sldId id="933" r:id="rId35"/>
    <p:sldId id="934" r:id="rId36"/>
    <p:sldId id="993" r:id="rId37"/>
    <p:sldId id="994" r:id="rId38"/>
    <p:sldId id="992" r:id="rId39"/>
    <p:sldId id="991" r:id="rId40"/>
    <p:sldId id="847" r:id="rId41"/>
    <p:sldId id="848" r:id="rId42"/>
    <p:sldId id="849" r:id="rId43"/>
    <p:sldId id="850" r:id="rId44"/>
    <p:sldId id="949" r:id="rId45"/>
    <p:sldId id="953" r:id="rId46"/>
    <p:sldId id="950" r:id="rId47"/>
    <p:sldId id="951" r:id="rId48"/>
    <p:sldId id="952" r:id="rId49"/>
    <p:sldId id="1009" r:id="rId50"/>
    <p:sldId id="1010" r:id="rId51"/>
    <p:sldId id="1011" r:id="rId52"/>
    <p:sldId id="1012" r:id="rId53"/>
    <p:sldId id="1013" r:id="rId54"/>
    <p:sldId id="1014" r:id="rId55"/>
    <p:sldId id="1015" r:id="rId56"/>
    <p:sldId id="1016" r:id="rId57"/>
    <p:sldId id="937" r:id="rId58"/>
    <p:sldId id="852" r:id="rId59"/>
    <p:sldId id="984" r:id="rId60"/>
    <p:sldId id="856" r:id="rId61"/>
    <p:sldId id="857" r:id="rId62"/>
    <p:sldId id="858" r:id="rId63"/>
    <p:sldId id="859" r:id="rId64"/>
    <p:sldId id="860" r:id="rId65"/>
    <p:sldId id="861" r:id="rId66"/>
    <p:sldId id="862" r:id="rId67"/>
    <p:sldId id="985" r:id="rId68"/>
    <p:sldId id="870" r:id="rId69"/>
    <p:sldId id="988" r:id="rId70"/>
    <p:sldId id="1008" r:id="rId71"/>
    <p:sldId id="1006" r:id="rId72"/>
    <p:sldId id="943" r:id="rId73"/>
    <p:sldId id="873" r:id="rId74"/>
    <p:sldId id="874" r:id="rId75"/>
    <p:sldId id="875" r:id="rId76"/>
    <p:sldId id="986" r:id="rId77"/>
    <p:sldId id="876" r:id="rId78"/>
    <p:sldId id="987" r:id="rId79"/>
    <p:sldId id="928" r:id="rId80"/>
    <p:sldId id="927" r:id="rId81"/>
    <p:sldId id="929" r:id="rId82"/>
    <p:sldId id="890" r:id="rId83"/>
    <p:sldId id="989" r:id="rId84"/>
    <p:sldId id="891" r:id="rId85"/>
    <p:sldId id="948" r:id="rId86"/>
    <p:sldId id="892" r:id="rId87"/>
    <p:sldId id="898" r:id="rId88"/>
    <p:sldId id="900" r:id="rId89"/>
    <p:sldId id="1001" r:id="rId90"/>
    <p:sldId id="901" r:id="rId91"/>
    <p:sldId id="902" r:id="rId92"/>
    <p:sldId id="903" r:id="rId93"/>
    <p:sldId id="904" r:id="rId94"/>
    <p:sldId id="906" r:id="rId95"/>
    <p:sldId id="907" r:id="rId96"/>
    <p:sldId id="908" r:id="rId97"/>
    <p:sldId id="910" r:id="rId98"/>
    <p:sldId id="911" r:id="rId99"/>
    <p:sldId id="912" r:id="rId100"/>
    <p:sldId id="913" r:id="rId101"/>
    <p:sldId id="1004" r:id="rId102"/>
    <p:sldId id="914" r:id="rId103"/>
    <p:sldId id="990" r:id="rId104"/>
    <p:sldId id="915" r:id="rId105"/>
    <p:sldId id="1002" r:id="rId106"/>
    <p:sldId id="946" r:id="rId107"/>
    <p:sldId id="919" r:id="rId108"/>
    <p:sldId id="920" r:id="rId109"/>
    <p:sldId id="921" r:id="rId110"/>
    <p:sldId id="1003" r:id="rId111"/>
    <p:sldId id="947" r:id="rId112"/>
    <p:sldId id="976" r:id="rId11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59AAE4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/>
    <p:restoredTop sz="94712"/>
  </p:normalViewPr>
  <p:slideViewPr>
    <p:cSldViewPr>
      <p:cViewPr varScale="1">
        <p:scale>
          <a:sx n="22" d="100"/>
          <a:sy n="22" d="100"/>
        </p:scale>
        <p:origin x="208" y="21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656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E3-1340-A28E-C0A693B42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63459952"/>
        <c:axId val="-963458176"/>
      </c:lineChart>
      <c:catAx>
        <c:axId val="-963459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963458176"/>
        <c:crosses val="autoZero"/>
        <c:auto val="1"/>
        <c:lblAlgn val="ctr"/>
        <c:lblOffset val="100"/>
        <c:tickLblSkip val="10"/>
        <c:noMultiLvlLbl val="0"/>
      </c:catAx>
      <c:valAx>
        <c:axId val="-9634581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9634599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FB-4245-A041-77ACFA835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83684640"/>
        <c:axId val="-1012456208"/>
      </c:lineChart>
      <c:catAx>
        <c:axId val="-1083684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12456208"/>
        <c:crosses val="autoZero"/>
        <c:auto val="1"/>
        <c:lblAlgn val="ctr"/>
        <c:lblOffset val="100"/>
        <c:tickLblSkip val="10"/>
        <c:noMultiLvlLbl val="0"/>
      </c:catAx>
      <c:valAx>
        <c:axId val="-101245620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8368464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7D-DD44-8CE3-0680E4D9E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09836480"/>
        <c:axId val="-1116036176"/>
      </c:lineChart>
      <c:catAx>
        <c:axId val="-1509836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116036176"/>
        <c:crosses val="autoZero"/>
        <c:auto val="1"/>
        <c:lblAlgn val="ctr"/>
        <c:lblOffset val="100"/>
        <c:tickLblSkip val="10"/>
        <c:noMultiLvlLbl val="0"/>
      </c:catAx>
      <c:valAx>
        <c:axId val="-11160361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50983648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38-F145-855E-618F6C25D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12261536"/>
        <c:axId val="-1087848128"/>
      </c:lineChart>
      <c:catAx>
        <c:axId val="-10122615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87848128"/>
        <c:crosses val="autoZero"/>
        <c:auto val="1"/>
        <c:lblAlgn val="ctr"/>
        <c:lblOffset val="100"/>
        <c:tickLblSkip val="10"/>
        <c:noMultiLvlLbl val="0"/>
      </c:catAx>
      <c:valAx>
        <c:axId val="-108784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122615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16-0F4D-89E4-A7CF3F713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15950208"/>
        <c:axId val="-1509906736"/>
      </c:lineChart>
      <c:catAx>
        <c:axId val="-11159502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509906736"/>
        <c:crosses val="autoZero"/>
        <c:auto val="1"/>
        <c:lblAlgn val="ctr"/>
        <c:lblOffset val="100"/>
        <c:tickLblSkip val="10"/>
        <c:noMultiLvlLbl val="0"/>
      </c:catAx>
      <c:valAx>
        <c:axId val="-150990673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1159502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1B-A249-8562-B465DC9AD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11936144"/>
        <c:axId val="-1011934096"/>
      </c:lineChart>
      <c:catAx>
        <c:axId val="-1011936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11934096"/>
        <c:crosses val="autoZero"/>
        <c:auto val="1"/>
        <c:lblAlgn val="ctr"/>
        <c:lblOffset val="100"/>
        <c:tickLblSkip val="10"/>
        <c:noMultiLvlLbl val="0"/>
      </c:catAx>
      <c:valAx>
        <c:axId val="-101193409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119361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1-157B-F546-AF37-AD2F9F2EBF3E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57B-F546-AF37-AD2F9F2EBF3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157B-F546-AF37-AD2F9F2EBF3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157B-F546-AF37-AD2F9F2EBF3E}"/>
              </c:ext>
            </c:extLst>
          </c:dPt>
          <c:errBars>
            <c:errBarType val="both"/>
            <c:errValType val="fixedVal"/>
            <c:noEndCap val="0"/>
            <c:val val="5.0000000000000001E-3"/>
          </c:errBars>
          <c:cat>
            <c:strRef>
              <c:f>Sheet1!$A$2:$A$5</c:f>
              <c:strCache>
                <c:ptCount val="4"/>
                <c:pt idx="0">
                  <c:v>Marginal</c:v>
                </c:pt>
                <c:pt idx="1">
                  <c:v>BKT</c:v>
                </c:pt>
                <c:pt idx="2">
                  <c:v>BKT*</c:v>
                </c:pt>
                <c:pt idx="3">
                  <c:v>DKT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0.67</c:v>
                </c:pt>
                <c:pt idx="2">
                  <c:v>0.69</c:v>
                </c:pt>
                <c:pt idx="3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7B-F546-AF37-AD2F9F2EB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2073317456"/>
        <c:axId val="-2073314704"/>
      </c:barChart>
      <c:catAx>
        <c:axId val="-2073317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314704"/>
        <c:crosses val="autoZero"/>
        <c:auto val="1"/>
        <c:lblAlgn val="ctr"/>
        <c:lblOffset val="100"/>
        <c:noMultiLvlLbl val="0"/>
      </c:catAx>
      <c:valAx>
        <c:axId val="-2073314704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Benchmark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73317456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1-F769-6B42-A0F3-BBA60054B5F0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769-6B42-A0F3-BBA60054B5F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F769-6B42-A0F3-BBA60054B5F0}"/>
              </c:ext>
            </c:extLst>
          </c:dPt>
          <c:errBars>
            <c:errBarType val="both"/>
            <c:errValType val="fixedVal"/>
            <c:noEndCap val="0"/>
            <c:val val="5.0000000000000001E-3"/>
          </c:errBars>
          <c:cat>
            <c:strRef>
              <c:f>Sheet1!$A$7:$A$9</c:f>
              <c:strCache>
                <c:ptCount val="3"/>
                <c:pt idx="0">
                  <c:v>Marginal</c:v>
                </c:pt>
                <c:pt idx="1">
                  <c:v>BKT</c:v>
                </c:pt>
                <c:pt idx="2">
                  <c:v>DKT</c:v>
                </c:pt>
              </c:strCache>
            </c:strRef>
          </c:cat>
          <c:val>
            <c:numRef>
              <c:f>Sheet1!$B$7:$B$9</c:f>
              <c:numCache>
                <c:formatCode>General</c:formatCode>
                <c:ptCount val="3"/>
                <c:pt idx="0">
                  <c:v>0.63</c:v>
                </c:pt>
                <c:pt idx="1">
                  <c:v>0.68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69-6B42-A0F3-BBA60054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963067360"/>
        <c:axId val="-2072467568"/>
      </c:barChart>
      <c:catAx>
        <c:axId val="-963067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2467568"/>
        <c:crosses val="autoZero"/>
        <c:auto val="1"/>
        <c:lblAlgn val="ctr"/>
        <c:lblOffset val="100"/>
        <c:noMultiLvlLbl val="0"/>
      </c:catAx>
      <c:valAx>
        <c:axId val="-2072467568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Khan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963067360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DF10E0-76AE-0D49-B395-19269294F8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81A35D-20C8-8646-8DE3-3F6AE3EABE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F2C77-BF6A-F04A-839B-2EFCDF972D6E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A9FBD-9469-494A-8688-166541CFD0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7FAAC-6FF3-EF4D-9290-0A7713B957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82B5D-43EF-3D4A-9086-74EC046C9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48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04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96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455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02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36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22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7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6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86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6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11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39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0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>
                <a:solidFill>
                  <a:prstClr val="black"/>
                </a:solidFill>
              </a:rPr>
              <a:pPr/>
              <a:t>109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1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00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0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LL(\theta) = y \log \sigma(\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theta^T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{x}) + (1-y) \log [1 - \sigma(\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theta^T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{X})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74B743-AB90-0143-A3FE-FF2BF254D1E1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99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6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500" y="2687884"/>
            <a:ext cx="1008412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929211"/>
            <a:ext cx="3192198" cy="6633964"/>
          </a:xfrm>
          <a:custGeom>
            <a:avLst/>
            <a:gdLst>
              <a:gd name="T0" fmla="*/ 0 w 21600"/>
              <a:gd name="T1" fmla="*/ 0 h 21600"/>
              <a:gd name="T2" fmla="*/ 2895600 w 21600"/>
              <a:gd name="T3" fmla="*/ 6018212 h 21600"/>
              <a:gd name="T4" fmla="*/ 0 w 21600"/>
              <a:gd name="T5" fmla="*/ 601821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268141" y="1007957"/>
            <a:ext cx="7306704" cy="1679928"/>
          </a:xfrm>
        </p:spPr>
        <p:txBody>
          <a:bodyPr anchor="b"/>
          <a:lstStyle>
            <a:lvl1pPr>
              <a:lnSpc>
                <a:spcPct val="80000"/>
              </a:lnSpc>
              <a:defRPr sz="59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64239" y="3023870"/>
            <a:ext cx="5040313" cy="1931917"/>
          </a:xfrm>
        </p:spPr>
        <p:txBody>
          <a:bodyPr/>
          <a:lstStyle>
            <a:lvl1pPr marL="0" indent="0">
              <a:buFontTx/>
              <a:buNone/>
              <a:defRPr sz="2756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36021" y="6887704"/>
            <a:ext cx="2100130" cy="503978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8245" y="6887704"/>
            <a:ext cx="3192198" cy="503978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728479" y="6887704"/>
            <a:ext cx="2100130" cy="503978"/>
          </a:xfrm>
        </p:spPr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955DF3-5BED-334C-95D7-8BA3983169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082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909E3-630D-A945-A36C-F496E6EC57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69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/>
            </a:lvl1pPr>
            <a:lvl2pPr marL="503972" indent="0">
              <a:buNone/>
              <a:defRPr sz="1984"/>
            </a:lvl2pPr>
            <a:lvl3pPr marL="1007943" indent="0">
              <a:buNone/>
              <a:defRPr sz="1764"/>
            </a:lvl3pPr>
            <a:lvl4pPr marL="1511915" indent="0">
              <a:buNone/>
              <a:defRPr sz="1543"/>
            </a:lvl4pPr>
            <a:lvl5pPr marL="2015886" indent="0">
              <a:buNone/>
              <a:defRPr sz="1543"/>
            </a:lvl5pPr>
            <a:lvl6pPr marL="2519858" indent="0">
              <a:buNone/>
              <a:defRPr sz="1543"/>
            </a:lvl6pPr>
            <a:lvl7pPr marL="3023829" indent="0">
              <a:buNone/>
              <a:defRPr sz="1543"/>
            </a:lvl7pPr>
            <a:lvl8pPr marL="3527801" indent="0">
              <a:buNone/>
              <a:defRPr sz="1543"/>
            </a:lvl8pPr>
            <a:lvl9pPr marL="4031772" indent="0">
              <a:buNone/>
              <a:defRPr sz="1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7FF82-3A61-C643-8622-D5332A8BD0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950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37" y="1259946"/>
            <a:ext cx="4536281" cy="5711754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2328" y="1259946"/>
            <a:ext cx="4536281" cy="5711754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E0305-045B-7341-94A3-CC50EF5A17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93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300FC-2481-5149-90E8-21BD9B407A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80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8FA10-0D2A-E84F-BA25-336B99A93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277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01A20-6D95-B345-ADC3-ABD31F8AC8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48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0"/>
            <a:ext cx="9072563" cy="808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052FF9-A6F6-A542-A660-03DC9310DFB5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11B2D-7F5D-C64E-847F-61A38A22DB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9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7F71E-4D27-EA42-9D2F-8110A0AF83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683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AD1EA-BC6E-274B-AA8B-99D938E668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100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18466" y="587975"/>
            <a:ext cx="2310143" cy="6383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8037" y="587975"/>
            <a:ext cx="6762419" cy="6383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E3BEB-B147-D740-B5DC-C715947CF5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83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3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8037" y="587975"/>
            <a:ext cx="8988557" cy="67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8036" y="1259946"/>
            <a:ext cx="9240573" cy="571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6021" y="7139693"/>
            <a:ext cx="2100130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543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48245" y="7139693"/>
            <a:ext cx="3192198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543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28479" y="7139693"/>
            <a:ext cx="2100130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543" smtClean="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9EC0097-06F2-DA42-ACD3-4822D6A824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06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5pPr>
      <a:lvl6pPr marL="503972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6pPr>
      <a:lvl7pPr marL="1007943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7pPr>
      <a:lvl8pPr marL="1511915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8pPr>
      <a:lvl9pPr marL="2015886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9pPr>
    </p:titleStyle>
    <p:bodyStyle>
      <a:lvl1pPr marL="377979" indent="-377979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3086">
          <a:solidFill>
            <a:schemeClr val="bg2"/>
          </a:solidFill>
          <a:latin typeface="+mn-lt"/>
          <a:ea typeface="+mn-ea"/>
          <a:cs typeface="+mn-cs"/>
        </a:defRPr>
      </a:lvl1pPr>
      <a:lvl2pPr marL="818954" indent="-314982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646">
          <a:solidFill>
            <a:schemeClr val="bg2"/>
          </a:solidFill>
          <a:latin typeface="+mn-lt"/>
        </a:defRPr>
      </a:lvl2pPr>
      <a:lvl3pPr marL="1259929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205">
          <a:solidFill>
            <a:schemeClr val="bg2"/>
          </a:solidFill>
          <a:latin typeface="+mn-lt"/>
        </a:defRPr>
      </a:lvl3pPr>
      <a:lvl4pPr marL="1763900" indent="-25198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205">
          <a:solidFill>
            <a:schemeClr val="bg2"/>
          </a:solidFill>
          <a:latin typeface="+mn-lt"/>
        </a:defRPr>
      </a:lvl4pPr>
      <a:lvl5pPr marL="2267872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5pPr>
      <a:lvl6pPr marL="2771844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6pPr>
      <a:lvl7pPr marL="3275815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7pPr>
      <a:lvl8pPr marL="3779787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8pPr>
      <a:lvl9pPr marL="4283758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tiff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58.jpeg"/><Relationship Id="rId9" Type="http://schemas.openxmlformats.org/officeDocument/2006/relationships/chart" Target="../charts/char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lassify2d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.jpeg"/><Relationship Id="rId11" Type="http://schemas.openxmlformats.org/officeDocument/2006/relationships/image" Target="../media/image68.emf"/><Relationship Id="rId5" Type="http://schemas.openxmlformats.org/officeDocument/2006/relationships/image" Target="../media/image66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7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4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851" y="0"/>
            <a:ext cx="10122476" cy="759185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CS106A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Java console input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public class Age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public static void main(String[] </a:t>
            </a:r>
            <a:r>
              <a:rPr lang="en-US" altLang="x-none" sz="2425" dirty="0" err="1">
                <a:latin typeface="Consolas" charset="0"/>
              </a:rPr>
              <a:t>args</a:t>
            </a:r>
            <a:r>
              <a:rPr lang="en-US" altLang="x-none" sz="2425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        Scanner console = new Scanner(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System.in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</a:t>
            </a:r>
            <a:r>
              <a:rPr lang="en-US" altLang="x-none" sz="2425" dirty="0">
                <a:latin typeface="Consolas" charset="0"/>
              </a:rPr>
              <a:t>("What's your name?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String name = 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console.nextLine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</a:t>
            </a:r>
            <a:r>
              <a:rPr lang="en-US" altLang="x-none" sz="2425" dirty="0">
                <a:latin typeface="Consolas" charset="0"/>
              </a:rPr>
              <a:t>("How old are you?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age = 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console.nextInt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System.out.println</a:t>
            </a:r>
            <a:r>
              <a:rPr lang="en-US" altLang="x-none" sz="2425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1323" dirty="0">
              <a:latin typeface="Consolas" charset="0"/>
            </a:endParaRPr>
          </a:p>
          <a:p>
            <a:r>
              <a:rPr lang="en-US" altLang="x-none" dirty="0"/>
              <a:t>In standard Java, you must create a </a:t>
            </a:r>
            <a:r>
              <a:rPr lang="en-US" altLang="x-none" dirty="0">
                <a:latin typeface="Consolas" charset="0"/>
              </a:rPr>
              <a:t>Scanner</a:t>
            </a:r>
            <a:r>
              <a:rPr lang="en-US" altLang="x-none" dirty="0"/>
              <a:t> or similar object to read input from the console, which is also called </a:t>
            </a:r>
            <a:r>
              <a:rPr lang="en-US" altLang="x-none" dirty="0" err="1">
                <a:latin typeface="Consolas" charset="0"/>
              </a:rPr>
              <a:t>System.in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It does not automatically re-prompt and can crash on bad input.</a:t>
            </a:r>
          </a:p>
        </p:txBody>
      </p:sp>
    </p:spTree>
    <p:extLst>
      <p:ext uri="{BB962C8B-B14F-4D97-AF65-F5344CB8AC3E}">
        <p14:creationId xmlns:p14="http://schemas.microsoft.com/office/powerpoint/2010/main" val="798448075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6626" y="1888670"/>
            <a:ext cx="276741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82.7%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2267" y="3025245"/>
            <a:ext cx="1255280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NASNet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arxiv.org</a:t>
            </a:r>
            <a:r>
              <a:rPr lang="en-US" dirty="0">
                <a:solidFill>
                  <a:schemeClr val="bg1"/>
                </a:solidFill>
              </a:rPr>
              <a:t>/pdf/1707.07012.pdf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41AC8-2243-494B-981D-C58AF1F46D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512" y="4160837"/>
            <a:ext cx="3886200" cy="25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2074111"/>
            <a:ext cx="10079567" cy="4036098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Vision has Social Implications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2923" y="6453381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219645" y="5900233"/>
            <a:ext cx="24584" cy="381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4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08E395-44A9-5543-832D-53AF45B33ED8}"/>
              </a:ext>
            </a:extLst>
          </p:cNvPr>
          <p:cNvSpPr/>
          <p:nvPr/>
        </p:nvSpPr>
        <p:spPr>
          <a:xfrm>
            <a:off x="-167464" y="808037"/>
            <a:ext cx="10667541" cy="6751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326" y="1623930"/>
            <a:ext cx="4955787" cy="5711754"/>
          </a:xfrm>
        </p:spPr>
        <p:txBody>
          <a:bodyPr/>
          <a:lstStyle/>
          <a:p>
            <a:pPr marL="0" indent="0">
              <a:buNone/>
            </a:pP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A machine learning algorithm performs </a:t>
            </a:r>
            <a:r>
              <a:rPr lang="en-US" sz="3086" b="1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better than </a:t>
            </a: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the best dermatologists.</a:t>
            </a:r>
          </a:p>
          <a:p>
            <a:pPr marL="0" indent="0">
              <a:buNone/>
            </a:pPr>
            <a:b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</a:b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Developed this year, at Stanford.</a:t>
            </a:r>
          </a:p>
          <a:p>
            <a:pPr marL="0" indent="0">
              <a:buNone/>
            </a:pPr>
            <a:endParaRPr lang="en-US" sz="3086" dirty="0">
              <a:solidFill>
                <a:schemeClr val="bg1"/>
              </a:solidFill>
              <a:latin typeface="Calibri"/>
              <a:ea typeface="Consolas" charset="0"/>
              <a:cs typeface="Calibri"/>
            </a:endParaRP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75" y="1679927"/>
            <a:ext cx="2233437" cy="4244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0475" y="7068558"/>
            <a:ext cx="3247860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4"/>
              <a:t>Esteva et al., Nature 2017.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3AFA6-319C-2B42-B3CB-E61169E49EF4}"/>
              </a:ext>
            </a:extLst>
          </p:cNvPr>
          <p:cNvSpPr/>
          <p:nvPr/>
        </p:nvSpPr>
        <p:spPr>
          <a:xfrm>
            <a:off x="849312" y="6523037"/>
            <a:ext cx="8077200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Esteva</a:t>
            </a:r>
            <a:r>
              <a:rPr 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, Andre, et al. "Dermatologist-level classification of skin cancer with deep neural networks." </a:t>
            </a:r>
            <a:r>
              <a:rPr 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Nature</a:t>
            </a:r>
            <a:r>
              <a:rPr 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 542.7639 (2017): 115-118.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F5582F-1D18-C948-9210-7F7E74DFA0E6}"/>
              </a:ext>
            </a:extLst>
          </p:cNvPr>
          <p:cNvSpPr/>
          <p:nvPr/>
        </p:nvSpPr>
        <p:spPr bwMode="auto">
          <a:xfrm>
            <a:off x="1069006" y="6417149"/>
            <a:ext cx="1579418" cy="831272"/>
          </a:xfrm>
          <a:custGeom>
            <a:avLst/>
            <a:gdLst>
              <a:gd name="connsiteX0" fmla="*/ 1425038 w 1579418"/>
              <a:gd name="connsiteY0" fmla="*/ 142504 h 831272"/>
              <a:gd name="connsiteX1" fmla="*/ 1353787 w 1579418"/>
              <a:gd name="connsiteY1" fmla="*/ 130628 h 831272"/>
              <a:gd name="connsiteX2" fmla="*/ 1282535 w 1579418"/>
              <a:gd name="connsiteY2" fmla="*/ 106878 h 831272"/>
              <a:gd name="connsiteX3" fmla="*/ 1246909 w 1579418"/>
              <a:gd name="connsiteY3" fmla="*/ 83127 h 831272"/>
              <a:gd name="connsiteX4" fmla="*/ 1163781 w 1579418"/>
              <a:gd name="connsiteY4" fmla="*/ 59376 h 831272"/>
              <a:gd name="connsiteX5" fmla="*/ 1045028 w 1579418"/>
              <a:gd name="connsiteY5" fmla="*/ 35626 h 831272"/>
              <a:gd name="connsiteX6" fmla="*/ 985651 w 1579418"/>
              <a:gd name="connsiteY6" fmla="*/ 23750 h 831272"/>
              <a:gd name="connsiteX7" fmla="*/ 795646 w 1579418"/>
              <a:gd name="connsiteY7" fmla="*/ 0 h 831272"/>
              <a:gd name="connsiteX8" fmla="*/ 344384 w 1579418"/>
              <a:gd name="connsiteY8" fmla="*/ 11875 h 831272"/>
              <a:gd name="connsiteX9" fmla="*/ 273132 w 1579418"/>
              <a:gd name="connsiteY9" fmla="*/ 35626 h 831272"/>
              <a:gd name="connsiteX10" fmla="*/ 237506 w 1579418"/>
              <a:gd name="connsiteY10" fmla="*/ 47501 h 831272"/>
              <a:gd name="connsiteX11" fmla="*/ 201880 w 1579418"/>
              <a:gd name="connsiteY11" fmla="*/ 59376 h 831272"/>
              <a:gd name="connsiteX12" fmla="*/ 95002 w 1579418"/>
              <a:gd name="connsiteY12" fmla="*/ 154379 h 831272"/>
              <a:gd name="connsiteX13" fmla="*/ 47501 w 1579418"/>
              <a:gd name="connsiteY13" fmla="*/ 225631 h 831272"/>
              <a:gd name="connsiteX14" fmla="*/ 0 w 1579418"/>
              <a:gd name="connsiteY14" fmla="*/ 332509 h 831272"/>
              <a:gd name="connsiteX15" fmla="*/ 11875 w 1579418"/>
              <a:gd name="connsiteY15" fmla="*/ 475013 h 831272"/>
              <a:gd name="connsiteX16" fmla="*/ 118753 w 1579418"/>
              <a:gd name="connsiteY16" fmla="*/ 629392 h 831272"/>
              <a:gd name="connsiteX17" fmla="*/ 213755 w 1579418"/>
              <a:gd name="connsiteY17" fmla="*/ 724394 h 831272"/>
              <a:gd name="connsiteX18" fmla="*/ 249381 w 1579418"/>
              <a:gd name="connsiteY18" fmla="*/ 760020 h 831272"/>
              <a:gd name="connsiteX19" fmla="*/ 320633 w 1579418"/>
              <a:gd name="connsiteY19" fmla="*/ 783771 h 831272"/>
              <a:gd name="connsiteX20" fmla="*/ 356259 w 1579418"/>
              <a:gd name="connsiteY20" fmla="*/ 807522 h 831272"/>
              <a:gd name="connsiteX21" fmla="*/ 427511 w 1579418"/>
              <a:gd name="connsiteY21" fmla="*/ 819397 h 831272"/>
              <a:gd name="connsiteX22" fmla="*/ 475012 w 1579418"/>
              <a:gd name="connsiteY22" fmla="*/ 831272 h 831272"/>
              <a:gd name="connsiteX23" fmla="*/ 855023 w 1579418"/>
              <a:gd name="connsiteY23" fmla="*/ 819397 h 831272"/>
              <a:gd name="connsiteX24" fmla="*/ 950025 w 1579418"/>
              <a:gd name="connsiteY24" fmla="*/ 795646 h 831272"/>
              <a:gd name="connsiteX25" fmla="*/ 1056903 w 1579418"/>
              <a:gd name="connsiteY25" fmla="*/ 771896 h 831272"/>
              <a:gd name="connsiteX26" fmla="*/ 1104405 w 1579418"/>
              <a:gd name="connsiteY26" fmla="*/ 748145 h 831272"/>
              <a:gd name="connsiteX27" fmla="*/ 1175657 w 1579418"/>
              <a:gd name="connsiteY27" fmla="*/ 724394 h 831272"/>
              <a:gd name="connsiteX28" fmla="*/ 1282535 w 1579418"/>
              <a:gd name="connsiteY28" fmla="*/ 653143 h 831272"/>
              <a:gd name="connsiteX29" fmla="*/ 1318161 w 1579418"/>
              <a:gd name="connsiteY29" fmla="*/ 629392 h 831272"/>
              <a:gd name="connsiteX30" fmla="*/ 1353787 w 1579418"/>
              <a:gd name="connsiteY30" fmla="*/ 605641 h 831272"/>
              <a:gd name="connsiteX31" fmla="*/ 1401288 w 1579418"/>
              <a:gd name="connsiteY31" fmla="*/ 581891 h 831272"/>
              <a:gd name="connsiteX32" fmla="*/ 1436914 w 1579418"/>
              <a:gd name="connsiteY32" fmla="*/ 570015 h 831272"/>
              <a:gd name="connsiteX33" fmla="*/ 1472540 w 1579418"/>
              <a:gd name="connsiteY33" fmla="*/ 534389 h 831272"/>
              <a:gd name="connsiteX34" fmla="*/ 1543792 w 1579418"/>
              <a:gd name="connsiteY34" fmla="*/ 475013 h 831272"/>
              <a:gd name="connsiteX35" fmla="*/ 1579418 w 1579418"/>
              <a:gd name="connsiteY35" fmla="*/ 332509 h 831272"/>
              <a:gd name="connsiteX36" fmla="*/ 1567542 w 1579418"/>
              <a:gd name="connsiteY36" fmla="*/ 190005 h 831272"/>
              <a:gd name="connsiteX37" fmla="*/ 1555667 w 1579418"/>
              <a:gd name="connsiteY37" fmla="*/ 142504 h 831272"/>
              <a:gd name="connsiteX38" fmla="*/ 1484415 w 1579418"/>
              <a:gd name="connsiteY38" fmla="*/ 95002 h 831272"/>
              <a:gd name="connsiteX39" fmla="*/ 1401288 w 1579418"/>
              <a:gd name="connsiteY39" fmla="*/ 59376 h 831272"/>
              <a:gd name="connsiteX40" fmla="*/ 1068779 w 1579418"/>
              <a:gd name="connsiteY40" fmla="*/ 83127 h 831272"/>
              <a:gd name="connsiteX41" fmla="*/ 1045028 w 1579418"/>
              <a:gd name="connsiteY41" fmla="*/ 95002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79418" h="831272">
                <a:moveTo>
                  <a:pt x="1425038" y="142504"/>
                </a:moveTo>
                <a:cubicBezTo>
                  <a:pt x="1401288" y="138545"/>
                  <a:pt x="1377146" y="136468"/>
                  <a:pt x="1353787" y="130628"/>
                </a:cubicBezTo>
                <a:cubicBezTo>
                  <a:pt x="1329499" y="124556"/>
                  <a:pt x="1282535" y="106878"/>
                  <a:pt x="1282535" y="106878"/>
                </a:cubicBezTo>
                <a:cubicBezTo>
                  <a:pt x="1270660" y="98961"/>
                  <a:pt x="1259675" y="89510"/>
                  <a:pt x="1246909" y="83127"/>
                </a:cubicBezTo>
                <a:cubicBezTo>
                  <a:pt x="1227931" y="73638"/>
                  <a:pt x="1181531" y="64447"/>
                  <a:pt x="1163781" y="59376"/>
                </a:cubicBezTo>
                <a:cubicBezTo>
                  <a:pt x="1068189" y="32064"/>
                  <a:pt x="1215258" y="63998"/>
                  <a:pt x="1045028" y="35626"/>
                </a:cubicBezTo>
                <a:cubicBezTo>
                  <a:pt x="1025118" y="32308"/>
                  <a:pt x="1005561" y="27068"/>
                  <a:pt x="985651" y="23750"/>
                </a:cubicBezTo>
                <a:cubicBezTo>
                  <a:pt x="917880" y="12455"/>
                  <a:pt x="865235" y="7732"/>
                  <a:pt x="795646" y="0"/>
                </a:cubicBezTo>
                <a:cubicBezTo>
                  <a:pt x="645225" y="3958"/>
                  <a:pt x="494508" y="1639"/>
                  <a:pt x="344384" y="11875"/>
                </a:cubicBezTo>
                <a:cubicBezTo>
                  <a:pt x="319407" y="13578"/>
                  <a:pt x="296883" y="27709"/>
                  <a:pt x="273132" y="35626"/>
                </a:cubicBezTo>
                <a:lnTo>
                  <a:pt x="237506" y="47501"/>
                </a:lnTo>
                <a:lnTo>
                  <a:pt x="201880" y="59376"/>
                </a:lnTo>
                <a:cubicBezTo>
                  <a:pt x="159046" y="87932"/>
                  <a:pt x="127539" y="105574"/>
                  <a:pt x="95002" y="154379"/>
                </a:cubicBezTo>
                <a:cubicBezTo>
                  <a:pt x="79168" y="178130"/>
                  <a:pt x="56528" y="198551"/>
                  <a:pt x="47501" y="225631"/>
                </a:cubicBezTo>
                <a:cubicBezTo>
                  <a:pt x="19237" y="310423"/>
                  <a:pt x="37637" y="276052"/>
                  <a:pt x="0" y="332509"/>
                </a:cubicBezTo>
                <a:cubicBezTo>
                  <a:pt x="3958" y="380010"/>
                  <a:pt x="4039" y="427996"/>
                  <a:pt x="11875" y="475013"/>
                </a:cubicBezTo>
                <a:cubicBezTo>
                  <a:pt x="31080" y="590246"/>
                  <a:pt x="44432" y="517910"/>
                  <a:pt x="118753" y="629392"/>
                </a:cubicBezTo>
                <a:cubicBezTo>
                  <a:pt x="176074" y="715373"/>
                  <a:pt x="140723" y="687879"/>
                  <a:pt x="213755" y="724394"/>
                </a:cubicBezTo>
                <a:cubicBezTo>
                  <a:pt x="225630" y="736269"/>
                  <a:pt x="234700" y="751864"/>
                  <a:pt x="249381" y="760020"/>
                </a:cubicBezTo>
                <a:cubicBezTo>
                  <a:pt x="271266" y="772178"/>
                  <a:pt x="320633" y="783771"/>
                  <a:pt x="320633" y="783771"/>
                </a:cubicBezTo>
                <a:cubicBezTo>
                  <a:pt x="332508" y="791688"/>
                  <a:pt x="342719" y="803009"/>
                  <a:pt x="356259" y="807522"/>
                </a:cubicBezTo>
                <a:cubicBezTo>
                  <a:pt x="379102" y="815136"/>
                  <a:pt x="403900" y="814675"/>
                  <a:pt x="427511" y="819397"/>
                </a:cubicBezTo>
                <a:cubicBezTo>
                  <a:pt x="443515" y="822598"/>
                  <a:pt x="459178" y="827314"/>
                  <a:pt x="475012" y="831272"/>
                </a:cubicBezTo>
                <a:cubicBezTo>
                  <a:pt x="601682" y="827314"/>
                  <a:pt x="728646" y="828875"/>
                  <a:pt x="855023" y="819397"/>
                </a:cubicBezTo>
                <a:cubicBezTo>
                  <a:pt x="887574" y="816956"/>
                  <a:pt x="918358" y="803563"/>
                  <a:pt x="950025" y="795646"/>
                </a:cubicBezTo>
                <a:cubicBezTo>
                  <a:pt x="1017094" y="778879"/>
                  <a:pt x="981540" y="786968"/>
                  <a:pt x="1056903" y="771896"/>
                </a:cubicBezTo>
                <a:cubicBezTo>
                  <a:pt x="1072737" y="763979"/>
                  <a:pt x="1087968" y="754720"/>
                  <a:pt x="1104405" y="748145"/>
                </a:cubicBezTo>
                <a:cubicBezTo>
                  <a:pt x="1127650" y="738847"/>
                  <a:pt x="1154826" y="738281"/>
                  <a:pt x="1175657" y="724394"/>
                </a:cubicBezTo>
                <a:lnTo>
                  <a:pt x="1282535" y="653143"/>
                </a:lnTo>
                <a:lnTo>
                  <a:pt x="1318161" y="629392"/>
                </a:lnTo>
                <a:cubicBezTo>
                  <a:pt x="1330036" y="621475"/>
                  <a:pt x="1341021" y="612024"/>
                  <a:pt x="1353787" y="605641"/>
                </a:cubicBezTo>
                <a:cubicBezTo>
                  <a:pt x="1369621" y="597724"/>
                  <a:pt x="1385017" y="588864"/>
                  <a:pt x="1401288" y="581891"/>
                </a:cubicBezTo>
                <a:cubicBezTo>
                  <a:pt x="1412794" y="576960"/>
                  <a:pt x="1425039" y="573974"/>
                  <a:pt x="1436914" y="570015"/>
                </a:cubicBezTo>
                <a:cubicBezTo>
                  <a:pt x="1448789" y="558140"/>
                  <a:pt x="1459638" y="545140"/>
                  <a:pt x="1472540" y="534389"/>
                </a:cubicBezTo>
                <a:cubicBezTo>
                  <a:pt x="1571740" y="451724"/>
                  <a:pt x="1439710" y="579095"/>
                  <a:pt x="1543792" y="475013"/>
                </a:cubicBezTo>
                <a:cubicBezTo>
                  <a:pt x="1575156" y="380918"/>
                  <a:pt x="1563426" y="428456"/>
                  <a:pt x="1579418" y="332509"/>
                </a:cubicBezTo>
                <a:cubicBezTo>
                  <a:pt x="1575459" y="285008"/>
                  <a:pt x="1573454" y="237303"/>
                  <a:pt x="1567542" y="190005"/>
                </a:cubicBezTo>
                <a:cubicBezTo>
                  <a:pt x="1565518" y="173810"/>
                  <a:pt x="1563764" y="156675"/>
                  <a:pt x="1555667" y="142504"/>
                </a:cubicBezTo>
                <a:cubicBezTo>
                  <a:pt x="1531449" y="100123"/>
                  <a:pt x="1520873" y="110627"/>
                  <a:pt x="1484415" y="95002"/>
                </a:cubicBezTo>
                <a:cubicBezTo>
                  <a:pt x="1381694" y="50979"/>
                  <a:pt x="1484838" y="87227"/>
                  <a:pt x="1401288" y="59376"/>
                </a:cubicBezTo>
                <a:cubicBezTo>
                  <a:pt x="1281759" y="64157"/>
                  <a:pt x="1174366" y="40893"/>
                  <a:pt x="1068779" y="83127"/>
                </a:cubicBezTo>
                <a:cubicBezTo>
                  <a:pt x="1060561" y="86414"/>
                  <a:pt x="1052945" y="91044"/>
                  <a:pt x="1045028" y="9500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4AA61CB-DC26-9D41-B661-EB96025552CF}"/>
              </a:ext>
            </a:extLst>
          </p:cNvPr>
          <p:cNvSpPr/>
          <p:nvPr/>
        </p:nvSpPr>
        <p:spPr bwMode="auto">
          <a:xfrm>
            <a:off x="5615084" y="6701638"/>
            <a:ext cx="904696" cy="629911"/>
          </a:xfrm>
          <a:custGeom>
            <a:avLst/>
            <a:gdLst>
              <a:gd name="connsiteX0" fmla="*/ 762192 w 904696"/>
              <a:gd name="connsiteY0" fmla="*/ 59895 h 629911"/>
              <a:gd name="connsiteX1" fmla="*/ 334680 w 904696"/>
              <a:gd name="connsiteY1" fmla="*/ 518 h 629911"/>
              <a:gd name="connsiteX2" fmla="*/ 239677 w 904696"/>
              <a:gd name="connsiteY2" fmla="*/ 12394 h 629911"/>
              <a:gd name="connsiteX3" fmla="*/ 144675 w 904696"/>
              <a:gd name="connsiteY3" fmla="*/ 36144 h 629911"/>
              <a:gd name="connsiteX4" fmla="*/ 109049 w 904696"/>
              <a:gd name="connsiteY4" fmla="*/ 59895 h 629911"/>
              <a:gd name="connsiteX5" fmla="*/ 61547 w 904696"/>
              <a:gd name="connsiteY5" fmla="*/ 131147 h 629911"/>
              <a:gd name="connsiteX6" fmla="*/ 25922 w 904696"/>
              <a:gd name="connsiteY6" fmla="*/ 166773 h 629911"/>
              <a:gd name="connsiteX7" fmla="*/ 14046 w 904696"/>
              <a:gd name="connsiteY7" fmla="*/ 333028 h 629911"/>
              <a:gd name="connsiteX8" fmla="*/ 73423 w 904696"/>
              <a:gd name="connsiteY8" fmla="*/ 404280 h 629911"/>
              <a:gd name="connsiteX9" fmla="*/ 120924 w 904696"/>
              <a:gd name="connsiteY9" fmla="*/ 475531 h 629911"/>
              <a:gd name="connsiteX10" fmla="*/ 192176 w 904696"/>
              <a:gd name="connsiteY10" fmla="*/ 534908 h 629911"/>
              <a:gd name="connsiteX11" fmla="*/ 227802 w 904696"/>
              <a:gd name="connsiteY11" fmla="*/ 570534 h 629911"/>
              <a:gd name="connsiteX12" fmla="*/ 310929 w 904696"/>
              <a:gd name="connsiteY12" fmla="*/ 618035 h 629911"/>
              <a:gd name="connsiteX13" fmla="*/ 346555 w 904696"/>
              <a:gd name="connsiteY13" fmla="*/ 629911 h 629911"/>
              <a:gd name="connsiteX14" fmla="*/ 655314 w 904696"/>
              <a:gd name="connsiteY14" fmla="*/ 594285 h 629911"/>
              <a:gd name="connsiteX15" fmla="*/ 762192 w 904696"/>
              <a:gd name="connsiteY15" fmla="*/ 534908 h 629911"/>
              <a:gd name="connsiteX16" fmla="*/ 797818 w 904696"/>
              <a:gd name="connsiteY16" fmla="*/ 511157 h 629911"/>
              <a:gd name="connsiteX17" fmla="*/ 821568 w 904696"/>
              <a:gd name="connsiteY17" fmla="*/ 475531 h 629911"/>
              <a:gd name="connsiteX18" fmla="*/ 857194 w 904696"/>
              <a:gd name="connsiteY18" fmla="*/ 439905 h 629911"/>
              <a:gd name="connsiteX19" fmla="*/ 880945 w 904696"/>
              <a:gd name="connsiteY19" fmla="*/ 392404 h 629911"/>
              <a:gd name="connsiteX20" fmla="*/ 892820 w 904696"/>
              <a:gd name="connsiteY20" fmla="*/ 344903 h 629911"/>
              <a:gd name="connsiteX21" fmla="*/ 904696 w 904696"/>
              <a:gd name="connsiteY21" fmla="*/ 309277 h 629911"/>
              <a:gd name="connsiteX22" fmla="*/ 892820 w 904696"/>
              <a:gd name="connsiteY22" fmla="*/ 143022 h 629911"/>
              <a:gd name="connsiteX23" fmla="*/ 880945 w 904696"/>
              <a:gd name="connsiteY23" fmla="*/ 107396 h 629911"/>
              <a:gd name="connsiteX24" fmla="*/ 833444 w 904696"/>
              <a:gd name="connsiteY24" fmla="*/ 36144 h 629911"/>
              <a:gd name="connsiteX25" fmla="*/ 762192 w 904696"/>
              <a:gd name="connsiteY25" fmla="*/ 518 h 629911"/>
              <a:gd name="connsiteX26" fmla="*/ 643438 w 904696"/>
              <a:gd name="connsiteY26" fmla="*/ 12394 h 629911"/>
              <a:gd name="connsiteX27" fmla="*/ 572186 w 904696"/>
              <a:gd name="connsiteY27" fmla="*/ 36144 h 629911"/>
              <a:gd name="connsiteX28" fmla="*/ 536560 w 904696"/>
              <a:gd name="connsiteY28" fmla="*/ 71770 h 62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4696" h="629911">
                <a:moveTo>
                  <a:pt x="762192" y="59895"/>
                </a:moveTo>
                <a:cubicBezTo>
                  <a:pt x="619688" y="40103"/>
                  <a:pt x="477961" y="13543"/>
                  <a:pt x="334680" y="518"/>
                </a:cubicBezTo>
                <a:cubicBezTo>
                  <a:pt x="302897" y="-2371"/>
                  <a:pt x="271220" y="7541"/>
                  <a:pt x="239677" y="12394"/>
                </a:cubicBezTo>
                <a:cubicBezTo>
                  <a:pt x="186450" y="20583"/>
                  <a:pt x="188023" y="21695"/>
                  <a:pt x="144675" y="36144"/>
                </a:cubicBezTo>
                <a:cubicBezTo>
                  <a:pt x="132800" y="44061"/>
                  <a:pt x="118447" y="49154"/>
                  <a:pt x="109049" y="59895"/>
                </a:cubicBezTo>
                <a:cubicBezTo>
                  <a:pt x="90252" y="81377"/>
                  <a:pt x="81731" y="110962"/>
                  <a:pt x="61547" y="131147"/>
                </a:cubicBezTo>
                <a:lnTo>
                  <a:pt x="25922" y="166773"/>
                </a:lnTo>
                <a:cubicBezTo>
                  <a:pt x="-282" y="245385"/>
                  <a:pt x="-10672" y="242396"/>
                  <a:pt x="14046" y="333028"/>
                </a:cubicBezTo>
                <a:cubicBezTo>
                  <a:pt x="21684" y="361034"/>
                  <a:pt x="57627" y="383971"/>
                  <a:pt x="73423" y="404280"/>
                </a:cubicBezTo>
                <a:cubicBezTo>
                  <a:pt x="90948" y="426812"/>
                  <a:pt x="100740" y="455347"/>
                  <a:pt x="120924" y="475531"/>
                </a:cubicBezTo>
                <a:cubicBezTo>
                  <a:pt x="225006" y="579613"/>
                  <a:pt x="92977" y="452242"/>
                  <a:pt x="192176" y="534908"/>
                </a:cubicBezTo>
                <a:cubicBezTo>
                  <a:pt x="205078" y="545659"/>
                  <a:pt x="214900" y="559783"/>
                  <a:pt x="227802" y="570534"/>
                </a:cubicBezTo>
                <a:cubicBezTo>
                  <a:pt x="248850" y="588074"/>
                  <a:pt x="287012" y="607785"/>
                  <a:pt x="310929" y="618035"/>
                </a:cubicBezTo>
                <a:cubicBezTo>
                  <a:pt x="322435" y="622966"/>
                  <a:pt x="334680" y="625952"/>
                  <a:pt x="346555" y="629911"/>
                </a:cubicBezTo>
                <a:cubicBezTo>
                  <a:pt x="609051" y="616785"/>
                  <a:pt x="508866" y="643101"/>
                  <a:pt x="655314" y="594285"/>
                </a:cubicBezTo>
                <a:cubicBezTo>
                  <a:pt x="718016" y="573384"/>
                  <a:pt x="680534" y="589347"/>
                  <a:pt x="762192" y="534908"/>
                </a:cubicBezTo>
                <a:lnTo>
                  <a:pt x="797818" y="511157"/>
                </a:lnTo>
                <a:cubicBezTo>
                  <a:pt x="805735" y="499282"/>
                  <a:pt x="812431" y="486495"/>
                  <a:pt x="821568" y="475531"/>
                </a:cubicBezTo>
                <a:cubicBezTo>
                  <a:pt x="832319" y="462629"/>
                  <a:pt x="847432" y="453571"/>
                  <a:pt x="857194" y="439905"/>
                </a:cubicBezTo>
                <a:cubicBezTo>
                  <a:pt x="867484" y="425500"/>
                  <a:pt x="873028" y="408238"/>
                  <a:pt x="880945" y="392404"/>
                </a:cubicBezTo>
                <a:cubicBezTo>
                  <a:pt x="884903" y="376570"/>
                  <a:pt x="888336" y="360596"/>
                  <a:pt x="892820" y="344903"/>
                </a:cubicBezTo>
                <a:cubicBezTo>
                  <a:pt x="896259" y="332867"/>
                  <a:pt x="904696" y="321795"/>
                  <a:pt x="904696" y="309277"/>
                </a:cubicBezTo>
                <a:cubicBezTo>
                  <a:pt x="904696" y="253717"/>
                  <a:pt x="899312" y="198201"/>
                  <a:pt x="892820" y="143022"/>
                </a:cubicBezTo>
                <a:cubicBezTo>
                  <a:pt x="891357" y="130590"/>
                  <a:pt x="887024" y="118338"/>
                  <a:pt x="880945" y="107396"/>
                </a:cubicBezTo>
                <a:cubicBezTo>
                  <a:pt x="867083" y="82443"/>
                  <a:pt x="857195" y="51977"/>
                  <a:pt x="833444" y="36144"/>
                </a:cubicBezTo>
                <a:cubicBezTo>
                  <a:pt x="787402" y="5451"/>
                  <a:pt x="811358" y="16908"/>
                  <a:pt x="762192" y="518"/>
                </a:cubicBezTo>
                <a:cubicBezTo>
                  <a:pt x="722607" y="4477"/>
                  <a:pt x="682539" y="5063"/>
                  <a:pt x="643438" y="12394"/>
                </a:cubicBezTo>
                <a:cubicBezTo>
                  <a:pt x="618831" y="17008"/>
                  <a:pt x="572186" y="36144"/>
                  <a:pt x="572186" y="36144"/>
                </a:cubicBezTo>
                <a:lnTo>
                  <a:pt x="536560" y="71770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5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" y="-1"/>
            <a:ext cx="10079567" cy="755967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sustain.stanf</a:t>
            </a:r>
            <a:r>
              <a:rPr lang="en-US" dirty="0" err="1">
                <a:solidFill>
                  <a:schemeClr val="bg1"/>
                </a:solidFill>
              </a:rPr>
              <a:t>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2908" y="6919742"/>
            <a:ext cx="290335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sustain.stanford.edu</a:t>
            </a:r>
            <a:r>
              <a:rPr lang="en-US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16" y="0"/>
            <a:ext cx="9489543" cy="7571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0980" y="6771497"/>
            <a:ext cx="29033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sustain.stanford.edu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937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832737" y="1700832"/>
          <a:ext cx="3743769" cy="5327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071" b="1" dirty="0">
                <a:solidFill>
                  <a:prstClr val="black"/>
                </a:solidFill>
                <a:latin typeface="Calibri"/>
                <a:cs typeface="Calibri"/>
              </a:rPr>
              <a:t>Understanding Students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5514080" y="1700832"/>
          <a:ext cx="3171772" cy="5327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124" y="964853"/>
            <a:ext cx="1048035" cy="14719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47620" y="5921182"/>
            <a:ext cx="4741555" cy="9126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66" dirty="0">
                <a:solidFill>
                  <a:prstClr val="black"/>
                </a:solidFill>
              </a:rPr>
              <a:t>Huge improvement in ability to predict for real students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12F17-939B-9E48-8B15-141262B5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312" y="111283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769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Tl;dr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our brain is constantly decomposing</a:t>
            </a:r>
          </a:p>
        </p:txBody>
      </p:sp>
    </p:spTree>
    <p:extLst>
      <p:ext uri="{BB962C8B-B14F-4D97-AF65-F5344CB8AC3E}">
        <p14:creationId xmlns:p14="http://schemas.microsoft.com/office/powerpoint/2010/main" val="1099131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Vision Was 30 Years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796129"/>
            <a:ext cx="10191641" cy="6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009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9376" y="5917304"/>
            <a:ext cx="4360489" cy="723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9" dirty="0"/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</p:spTree>
    <p:extLst>
      <p:ext uri="{BB962C8B-B14F-4D97-AF65-F5344CB8AC3E}">
        <p14:creationId xmlns:p14="http://schemas.microsoft.com/office/powerpoint/2010/main" val="688812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a time to be alive</a:t>
            </a:r>
          </a:p>
        </p:txBody>
      </p:sp>
      <p:pic>
        <p:nvPicPr>
          <p:cNvPr id="5" name="Android- 100 Billion Wor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22" y="1588003"/>
            <a:ext cx="9612365" cy="54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endParaRPr lang="en-US" sz="1984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968" dirty="0">
                <a:solidFill>
                  <a:prstClr val="white"/>
                </a:solidFill>
                <a:ea typeface="Arial" charset="0"/>
                <a:cs typeface="Arial" charset="0"/>
              </a:rPr>
              <a:t>Ethics in AI</a:t>
            </a:r>
          </a:p>
        </p:txBody>
      </p:sp>
    </p:spTree>
    <p:extLst>
      <p:ext uri="{BB962C8B-B14F-4D97-AF65-F5344CB8AC3E}">
        <p14:creationId xmlns:p14="http://schemas.microsoft.com/office/powerpoint/2010/main" val="60677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Graphics Programs</a:t>
            </a:r>
          </a:p>
        </p:txBody>
      </p:sp>
      <p:sp>
        <p:nvSpPr>
          <p:cNvPr id="182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x-none" dirty="0"/>
              <a:t>The ACM library does several things to make graphics easier:</a:t>
            </a:r>
          </a:p>
          <a:p>
            <a:r>
              <a:rPr lang="en-US" altLang="x-none" dirty="0"/>
              <a:t>Automatically creates and displays a </a:t>
            </a:r>
            <a:r>
              <a:rPr lang="en-US" altLang="x-none" b="1" dirty="0"/>
              <a:t>window</a:t>
            </a:r>
            <a:r>
              <a:rPr lang="en-US" altLang="x-none" dirty="0"/>
              <a:t> on the screen.</a:t>
            </a:r>
          </a:p>
          <a:p>
            <a:pPr lvl="1"/>
            <a:r>
              <a:rPr lang="en-US" altLang="x-none" dirty="0"/>
              <a:t>In standard Java, we must do this ourselves; it is called a </a:t>
            </a:r>
            <a:r>
              <a:rPr lang="en-US" altLang="x-none" dirty="0" err="1">
                <a:latin typeface="Consolas" charset="0"/>
              </a:rPr>
              <a:t>JFrame</a:t>
            </a:r>
            <a:r>
              <a:rPr lang="en-US" altLang="x-none" dirty="0"/>
              <a:t>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Sets up a </a:t>
            </a:r>
            <a:r>
              <a:rPr lang="en-US" altLang="x-none" b="1" dirty="0"/>
              <a:t>drawing canvas</a:t>
            </a:r>
            <a:r>
              <a:rPr lang="en-US" altLang="x-none" dirty="0"/>
              <a:t> in the center of the window</a:t>
            </a:r>
            <a:br>
              <a:rPr lang="en-US" altLang="x-none" dirty="0"/>
            </a:br>
            <a:r>
              <a:rPr lang="en-US" altLang="x-none" dirty="0"/>
              <a:t>In standard Java, we must create our own drawing canvas.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Provides convenient methods to listen for mouse events.</a:t>
            </a:r>
          </a:p>
          <a:p>
            <a:pPr lvl="1"/>
            <a:r>
              <a:rPr lang="en-US" altLang="x-none" dirty="0"/>
              <a:t>In standard Java, event handling takes a bit more code to set up.</a:t>
            </a:r>
          </a:p>
        </p:txBody>
      </p:sp>
    </p:spTree>
    <p:extLst>
      <p:ext uri="{BB962C8B-B14F-4D97-AF65-F5344CB8AC3E}">
        <p14:creationId xmlns:p14="http://schemas.microsoft.com/office/powerpoint/2010/main" val="9602882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1253371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x-none" b="1"/>
              <a:t>JAR</a:t>
            </a:r>
            <a:r>
              <a:rPr lang="en-US" altLang="x-none"/>
              <a:t>: </a:t>
            </a:r>
            <a:r>
              <a:rPr lang="en-US" altLang="x-none" u="sng"/>
              <a:t>J</a:t>
            </a:r>
            <a:r>
              <a:rPr lang="en-US" altLang="x-none"/>
              <a:t>ava </a:t>
            </a:r>
            <a:r>
              <a:rPr lang="en-US" altLang="x-none" u="sng"/>
              <a:t>Ar</a:t>
            </a:r>
            <a:r>
              <a:rPr lang="en-US" altLang="x-none"/>
              <a:t>chive.  A compressed binary of a Java program.</a:t>
            </a:r>
          </a:p>
          <a:p>
            <a:pPr lvl="1"/>
            <a:r>
              <a:rPr lang="en-US" altLang="x-none"/>
              <a:t>The typical way to </a:t>
            </a:r>
            <a:r>
              <a:rPr lang="en-US" altLang="x-none" b="1"/>
              <a:t>distribute a Java app as a single file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Essentially just a ZIP file with Java .class files in it.</a:t>
            </a:r>
          </a:p>
          <a:p>
            <a:pPr lvl="1"/>
            <a:endParaRPr lang="en-US" altLang="x-none"/>
          </a:p>
          <a:p>
            <a:r>
              <a:rPr lang="en-US" altLang="x-none"/>
              <a:t>Making a JAR of your project in Eclipse:</a:t>
            </a:r>
          </a:p>
          <a:p>
            <a:pPr lvl="1"/>
            <a:r>
              <a:rPr lang="en-US" altLang="x-none"/>
              <a:t>File → Export ... →</a:t>
            </a:r>
            <a:br>
              <a:rPr lang="en-US" altLang="x-none"/>
            </a:br>
            <a:r>
              <a:rPr lang="en-US" altLang="x-none"/>
              <a:t>Java → </a:t>
            </a:r>
            <a:r>
              <a:rPr lang="en-US" altLang="x-none" b="1"/>
              <a:t>Runnable JAR File</a:t>
            </a:r>
          </a:p>
          <a:p>
            <a:pPr lvl="1"/>
            <a:endParaRPr lang="en-US" altLang="x-none" i="1"/>
          </a:p>
          <a:p>
            <a:r>
              <a:rPr lang="en-US" altLang="x-none" i="1"/>
              <a:t>see handout on course web site</a:t>
            </a:r>
            <a:endParaRPr lang="en-US" altLang="x-none"/>
          </a:p>
        </p:txBody>
      </p:sp>
      <p:pic>
        <p:nvPicPr>
          <p:cNvPr id="1841156" name="Picture 4" descr="jar-expor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7251" y="3443851"/>
            <a:ext cx="3632844" cy="411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67A48F-B463-B344-987D-CC53AD39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8E28EAC-5135-6A40-BCCE-D81C7B7747CD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Export to JAR</a:t>
            </a:r>
          </a:p>
        </p:txBody>
      </p:sp>
    </p:spTree>
    <p:extLst>
      <p:ext uri="{BB962C8B-B14F-4D97-AF65-F5344CB8AC3E}">
        <p14:creationId xmlns:p14="http://schemas.microsoft.com/office/powerpoint/2010/main" val="32053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ACM GUI example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public class ColorFun extends Program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add(button1,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add(button2,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addActionListeners();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    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    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62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Java GUI example</a:t>
            </a:r>
          </a:p>
        </p:txBody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public class </a:t>
            </a:r>
            <a:r>
              <a:rPr lang="en-US" altLang="x-none" sz="1984" dirty="0" err="1">
                <a:latin typeface="Consolas" charset="0"/>
              </a:rPr>
              <a:t>ColorFun</a:t>
            </a:r>
            <a:r>
              <a:rPr lang="en-US" altLang="x-none" sz="1984" dirty="0">
                <a:latin typeface="Consolas" charset="0"/>
              </a:rPr>
              <a:t> 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implements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ActionListener</a:t>
            </a:r>
            <a:r>
              <a:rPr lang="en-US" altLang="x-none" sz="1984" dirty="0">
                <a:latin typeface="Consolas" charset="0"/>
              </a:rPr>
              <a:t>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static void </a:t>
            </a:r>
            <a:r>
              <a:rPr lang="en-US" altLang="x-none" sz="1984" b="1" dirty="0">
                <a:latin typeface="Consolas" charset="0"/>
              </a:rPr>
              <a:t>main</a:t>
            </a:r>
            <a:r>
              <a:rPr lang="en-US" altLang="x-none" sz="1984" dirty="0">
                <a:latin typeface="Consolas" charset="0"/>
              </a:rPr>
              <a:t>(String[] </a:t>
            </a:r>
            <a:r>
              <a:rPr lang="en-US" altLang="x-none" sz="1984" dirty="0" err="1">
                <a:latin typeface="Consolas" charset="0"/>
              </a:rPr>
              <a:t>args</a:t>
            </a:r>
            <a:r>
              <a:rPr lang="en-US" altLang="x-none" sz="1984" dirty="0">
                <a:latin typeface="Consolas" charset="0"/>
              </a:rPr>
              <a:t>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new </a:t>
            </a:r>
            <a:r>
              <a:rPr lang="en-US" altLang="x-none" sz="1984" dirty="0" err="1">
                <a:latin typeface="Consolas" charset="0"/>
              </a:rPr>
              <a:t>ColorFun</a:t>
            </a:r>
            <a:r>
              <a:rPr lang="en-US" altLang="x-none" sz="1984" dirty="0">
                <a:latin typeface="Consolas" charset="0"/>
              </a:rPr>
              <a:t>().</a:t>
            </a:r>
            <a:r>
              <a:rPr lang="en-US" altLang="x-none" sz="1984" dirty="0" err="1">
                <a:latin typeface="Consolas" charset="0"/>
              </a:rPr>
              <a:t>init</a:t>
            </a:r>
            <a:r>
              <a:rPr lang="en-US" altLang="x-none" sz="1984" dirty="0">
                <a:latin typeface="Consolas" charset="0"/>
              </a:rPr>
              <a:t>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882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private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JFrame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frame;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 dirty="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void </a:t>
            </a:r>
            <a:r>
              <a:rPr lang="en-US" altLang="x-none" sz="1984" dirty="0" err="1">
                <a:latin typeface="Consolas" charset="0"/>
              </a:rPr>
              <a:t>init</a:t>
            </a:r>
            <a:r>
              <a:rPr lang="en-US" altLang="x-none" sz="1984" dirty="0">
                <a:latin typeface="Consolas" charset="0"/>
              </a:rPr>
              <a:t>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frame = new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JFrame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("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ColorFun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frame.setSize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(500, 300);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 button1 = new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 button2 = new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button1.addActionListener(this);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button2.addActionListener(this);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add</a:t>
            </a:r>
            <a:r>
              <a:rPr lang="en-US" altLang="x-none" sz="1984" dirty="0">
                <a:latin typeface="Consolas" charset="0"/>
              </a:rPr>
              <a:t>(button1,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add</a:t>
            </a:r>
            <a:r>
              <a:rPr lang="en-US" altLang="x-none" sz="1984" dirty="0">
                <a:latin typeface="Consolas" charset="0"/>
              </a:rPr>
              <a:t>(button2,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frame.setVisible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 dirty="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void </a:t>
            </a:r>
            <a:r>
              <a:rPr lang="en-US" altLang="x-none" sz="1984" dirty="0" err="1">
                <a:latin typeface="Consolas" charset="0"/>
              </a:rPr>
              <a:t>actionPerformed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ActionEvent</a:t>
            </a:r>
            <a:r>
              <a:rPr lang="en-US" altLang="x-none" sz="1984" dirty="0">
                <a:latin typeface="Consolas" charset="0"/>
              </a:rPr>
              <a:t>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if (</a:t>
            </a:r>
            <a:r>
              <a:rPr lang="en-US" altLang="x-none" sz="1984" dirty="0" err="1">
                <a:latin typeface="Consolas" charset="0"/>
              </a:rPr>
              <a:t>event.getActionCommand</a:t>
            </a:r>
            <a:r>
              <a:rPr lang="en-US" altLang="x-none" sz="1984" dirty="0">
                <a:latin typeface="Consolas" charset="0"/>
              </a:rPr>
              <a:t>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setBackground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Color.BLUE</a:t>
            </a:r>
            <a:r>
              <a:rPr lang="en-US" altLang="x-none" sz="1984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setBackground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Color.RED</a:t>
            </a:r>
            <a:r>
              <a:rPr lang="en-US" altLang="x-none" sz="1984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}   }   }</a:t>
            </a:r>
          </a:p>
        </p:txBody>
      </p:sp>
    </p:spTree>
    <p:extLst>
      <p:ext uri="{BB962C8B-B14F-4D97-AF65-F5344CB8AC3E}">
        <p14:creationId xmlns:p14="http://schemas.microsoft.com/office/powerpoint/2010/main" val="356081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Summary</a:t>
            </a:r>
          </a:p>
        </p:txBody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646237"/>
            <a:ext cx="9072563" cy="4989036"/>
          </a:xfrm>
        </p:spPr>
        <p:txBody>
          <a:bodyPr>
            <a:normAutofit/>
          </a:bodyPr>
          <a:lstStyle/>
          <a:p>
            <a:r>
              <a:rPr lang="en-US" altLang="x-none" sz="2400" b="1" dirty="0"/>
              <a:t>Benefits of libraries:</a:t>
            </a:r>
          </a:p>
          <a:p>
            <a:pPr lvl="1"/>
            <a:r>
              <a:rPr lang="en-US" altLang="x-none" sz="2400" dirty="0"/>
              <a:t>simplify syntax/rough edges of language/API</a:t>
            </a:r>
          </a:p>
          <a:p>
            <a:pPr lvl="1"/>
            <a:r>
              <a:rPr lang="en-US" altLang="x-none" sz="2400" dirty="0"/>
              <a:t>avoid re-writing the same code over and over</a:t>
            </a:r>
          </a:p>
          <a:p>
            <a:pPr lvl="1"/>
            <a:r>
              <a:rPr lang="en-US" altLang="x-none" sz="2400" dirty="0"/>
              <a:t>possible to make advanced programs quickly</a:t>
            </a:r>
          </a:p>
          <a:p>
            <a:pPr lvl="1"/>
            <a:r>
              <a:rPr lang="en-US" altLang="x-none" sz="2400" dirty="0"/>
              <a:t>leverage work of others</a:t>
            </a:r>
          </a:p>
          <a:p>
            <a:pPr lvl="1"/>
            <a:endParaRPr lang="en-US" altLang="x-none" sz="2400" dirty="0"/>
          </a:p>
          <a:p>
            <a:r>
              <a:rPr lang="en-US" altLang="x-none" sz="2400" b="1" dirty="0"/>
              <a:t>Drawbacks of libraries:</a:t>
            </a:r>
          </a:p>
          <a:p>
            <a:pPr lvl="1"/>
            <a:r>
              <a:rPr lang="en-US" altLang="x-none" sz="2400" dirty="0"/>
              <a:t>limitations on usage; e.g. ACM library cannot be re-distributed for commercial purposes</a:t>
            </a:r>
          </a:p>
        </p:txBody>
      </p:sp>
      <p:pic>
        <p:nvPicPr>
          <p:cNvPr id="1835013" name="Picture 5" descr="gotfu_snapshot_cs106a_breakou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4512" y="1570037"/>
            <a:ext cx="1352691" cy="20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85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E3867-4E34-F345-8304-B65CDCE0DB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2585"/>
            <a:ext cx="10080625" cy="58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986" y="1452338"/>
            <a:ext cx="9142246" cy="3500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&lt;Double&gt; evens =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46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&lt;&gt;();</a:t>
            </a:r>
          </a:p>
          <a:p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(evens);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79651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986" y="1452338"/>
            <a:ext cx="6977982" cy="350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Vector&lt;double&gt; evens;</a:t>
            </a:r>
          </a:p>
          <a:p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&lt;&lt; evens &lt;&lt;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27557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732" y="1465778"/>
            <a:ext cx="9491155" cy="274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evens.append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67331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732" y="1465777"/>
            <a:ext cx="9491155" cy="350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 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evens.push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(evens)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0767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64897" y="5725193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2" y="1874837"/>
            <a:ext cx="3486653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556063" y="1481905"/>
            <a:ext cx="3135368" cy="1318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4745979" y="2970989"/>
            <a:ext cx="1309704" cy="21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2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Future in the CS curriculum</a:t>
            </a:r>
          </a:p>
        </p:txBody>
      </p:sp>
    </p:spTree>
    <p:extLst>
      <p:ext uri="{BB962C8B-B14F-4D97-AF65-F5344CB8AC3E}">
        <p14:creationId xmlns:p14="http://schemas.microsoft.com/office/powerpoint/2010/main" val="360727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281928" y="26368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488112" y="3130930"/>
            <a:ext cx="2172390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Computational</a:t>
            </a:r>
          </a:p>
          <a:p>
            <a:pPr algn="ctr"/>
            <a:r>
              <a:rPr lang="en-US" sz="2400" dirty="0"/>
              <a:t>Biology</a:t>
            </a:r>
          </a:p>
        </p:txBody>
      </p:sp>
    </p:spTree>
    <p:extLst>
      <p:ext uri="{BB962C8B-B14F-4D97-AF65-F5344CB8AC3E}">
        <p14:creationId xmlns:p14="http://schemas.microsoft.com/office/powerpoint/2010/main" val="62476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335712" y="38560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488112" y="4465637"/>
            <a:ext cx="22183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54873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5573712" y="2027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5726112" y="2636837"/>
            <a:ext cx="22183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AI and Robotics</a:t>
            </a:r>
          </a:p>
        </p:txBody>
      </p:sp>
    </p:spTree>
    <p:extLst>
      <p:ext uri="{BB962C8B-B14F-4D97-AF65-F5344CB8AC3E}">
        <p14:creationId xmlns:p14="http://schemas.microsoft.com/office/powerpoint/2010/main" val="144977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869112" y="3170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7097712" y="3932237"/>
            <a:ext cx="22183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8923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5954712" y="2408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107112" y="2865437"/>
            <a:ext cx="22183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 Computer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7599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7162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</a:p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or, How we learned to decompose</a:t>
            </a:r>
          </a:p>
        </p:txBody>
      </p:sp>
    </p:spTree>
    <p:extLst>
      <p:ext uri="{BB962C8B-B14F-4D97-AF65-F5344CB8AC3E}">
        <p14:creationId xmlns:p14="http://schemas.microsoft.com/office/powerpoint/2010/main" val="111083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There is something going on</a:t>
            </a:r>
          </a:p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 the world of AI</a:t>
            </a:r>
          </a:p>
        </p:txBody>
      </p:sp>
    </p:spTree>
    <p:extLst>
      <p:ext uri="{BB962C8B-B14F-4D97-AF65-F5344CB8AC3E}">
        <p14:creationId xmlns:p14="http://schemas.microsoft.com/office/powerpoint/2010/main" val="26151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Life after ACM</a:t>
            </a:r>
          </a:p>
        </p:txBody>
      </p:sp>
    </p:spTree>
    <p:extLst>
      <p:ext uri="{BB962C8B-B14F-4D97-AF65-F5344CB8AC3E}">
        <p14:creationId xmlns:p14="http://schemas.microsoft.com/office/powerpoint/2010/main" val="365682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Something big (for us)…</a:t>
            </a:r>
          </a:p>
        </p:txBody>
      </p:sp>
    </p:spTree>
    <p:extLst>
      <p:ext uri="{BB962C8B-B14F-4D97-AF65-F5344CB8AC3E}">
        <p14:creationId xmlns:p14="http://schemas.microsoft.com/office/powerpoint/2010/main" val="148131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67518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248879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2446" y="419982"/>
            <a:ext cx="6047740" cy="67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</a:p>
        </p:txBody>
      </p:sp>
    </p:spTree>
    <p:extLst>
      <p:ext uri="{BB962C8B-B14F-4D97-AF65-F5344CB8AC3E}">
        <p14:creationId xmlns:p14="http://schemas.microsoft.com/office/powerpoint/2010/main" val="1402178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  <p:sp>
        <p:nvSpPr>
          <p:cNvPr id="3" name="TextBox 2"/>
          <p:cNvSpPr txBox="1"/>
          <p:nvPr/>
        </p:nvSpPr>
        <p:spPr>
          <a:xfrm>
            <a:off x="7148502" y="1175949"/>
            <a:ext cx="1646412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Computer </a:t>
            </a:r>
          </a:p>
          <a:p>
            <a:pPr algn="ctr"/>
            <a:r>
              <a:rPr lang="en-US" sz="2646" dirty="0"/>
              <a:t>programs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1725" y="4703797"/>
            <a:ext cx="1750607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Better than</a:t>
            </a:r>
          </a:p>
          <a:p>
            <a:pPr algn="ctr"/>
            <a:r>
              <a:rPr lang="en-US" sz="2646" dirty="0"/>
              <a:t>chance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16171" y="2267902"/>
            <a:ext cx="419982" cy="74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051015" y="3725929"/>
            <a:ext cx="669225" cy="809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8261" y="4871789"/>
            <a:ext cx="1526893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As well as</a:t>
            </a:r>
          </a:p>
          <a:p>
            <a:pPr algn="ctr"/>
            <a:r>
              <a:rPr lang="en-US" sz="2646" dirty="0"/>
              <a:t>humans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476207" y="3725929"/>
            <a:ext cx="251989" cy="9778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53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71" y="1259945"/>
            <a:ext cx="3443852" cy="202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71" y="3298091"/>
            <a:ext cx="3443852" cy="202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44" y="5337095"/>
            <a:ext cx="2183906" cy="1978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65315" y="1764391"/>
            <a:ext cx="2356734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1997 Deep Blue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359" y="3791512"/>
            <a:ext cx="1951240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2005 Stanley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3731" y="6071997"/>
            <a:ext cx="2000419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2011 Watson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Big Milestones Starting in 1997</a:t>
            </a:r>
          </a:p>
        </p:txBody>
      </p:sp>
    </p:spTree>
    <p:extLst>
      <p:ext uri="{BB962C8B-B14F-4D97-AF65-F5344CB8AC3E}">
        <p14:creationId xmlns:p14="http://schemas.microsoft.com/office/powerpoint/2010/main" val="2627208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999" y="-1"/>
            <a:ext cx="11383980" cy="7559675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/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Self Driving Cars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6190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/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Computers Making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811608"/>
            <a:ext cx="10247559" cy="68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67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" y="796129"/>
            <a:ext cx="13514634" cy="6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17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25" y="2633588"/>
            <a:ext cx="4367812" cy="327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40014" y="8749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090" y="2646315"/>
            <a:ext cx="2838059" cy="365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7456" y="1887547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3442" y="1884662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1955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</a:p>
        </p:txBody>
      </p:sp>
    </p:spTree>
    <p:extLst>
      <p:ext uri="{BB962C8B-B14F-4D97-AF65-F5344CB8AC3E}">
        <p14:creationId xmlns:p14="http://schemas.microsoft.com/office/powerpoint/2010/main" val="983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Life After The ACM Libraries</a:t>
            </a:r>
          </a:p>
        </p:txBody>
      </p:sp>
      <p:sp>
        <p:nvSpPr>
          <p:cNvPr id="1840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112837"/>
            <a:ext cx="9144000" cy="6324600"/>
          </a:xfrm>
        </p:spPr>
        <p:txBody>
          <a:bodyPr>
            <a:normAutofit lnSpcReduction="10000"/>
          </a:bodyPr>
          <a:lstStyle/>
          <a:p>
            <a:r>
              <a:rPr lang="en-US" altLang="x-none" dirty="0"/>
              <a:t>All quarter we have relied on the </a:t>
            </a:r>
            <a:r>
              <a:rPr lang="en-US" altLang="x-none" b="1" dirty="0"/>
              <a:t>ACM Java libraries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Karel, </a:t>
            </a:r>
            <a:r>
              <a:rPr lang="en-US" altLang="x-none" dirty="0" err="1"/>
              <a:t>ConsoleProgram</a:t>
            </a:r>
            <a:r>
              <a:rPr lang="en-US" altLang="x-none" dirty="0"/>
              <a:t>, </a:t>
            </a:r>
            <a:r>
              <a:rPr lang="en-US" altLang="x-none" dirty="0" err="1"/>
              <a:t>RandomGenerator</a:t>
            </a:r>
            <a:endParaRPr lang="en-US" altLang="x-none" dirty="0"/>
          </a:p>
          <a:p>
            <a:pPr lvl="1"/>
            <a:r>
              <a:rPr lang="en-US" altLang="x-none" dirty="0" err="1"/>
              <a:t>GraphicsProgram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GRect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GLine</a:t>
            </a:r>
            <a:r>
              <a:rPr lang="en-US" altLang="x-none" dirty="0"/>
              <a:t>, </a:t>
            </a:r>
            <a:r>
              <a:rPr lang="en-US" altLang="x-none" dirty="0" err="1"/>
              <a:t>GImage</a:t>
            </a:r>
            <a:r>
              <a:rPr lang="en-US" altLang="x-none" dirty="0"/>
              <a:t>, ...</a:t>
            </a:r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r>
              <a:rPr lang="en-US" altLang="x-none" dirty="0"/>
              <a:t>Today we will see how </a:t>
            </a:r>
            <a:r>
              <a:rPr lang="en-US" altLang="x-none" b="1" dirty="0"/>
              <a:t>standard Java</a:t>
            </a:r>
            <a:r>
              <a:rPr lang="en-US" altLang="x-none" dirty="0"/>
              <a:t> programs are made.</a:t>
            </a:r>
          </a:p>
        </p:txBody>
      </p:sp>
      <p:pic>
        <p:nvPicPr>
          <p:cNvPr id="184013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12" y="3932237"/>
            <a:ext cx="1361441" cy="159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0135" name="Picture 7" descr="screenshot-console-program-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2" y="3856037"/>
            <a:ext cx="2771881" cy="173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01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7912" y="3856037"/>
            <a:ext cx="2015913" cy="181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0137" name="Picture 9" descr="gotfu_snapshot_cs106a_breakou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6312" y="3703637"/>
            <a:ext cx="1352691" cy="184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84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02662" y="2481450"/>
            <a:ext cx="6872161" cy="324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9" dirty="0"/>
              <a:t>“Machines will be capable, within twenty years, of doing any work a man can do.” </a:t>
            </a:r>
          </a:p>
          <a:p>
            <a:r>
              <a:rPr lang="en-US" sz="4409" dirty="0"/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3836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467" y="1511935"/>
            <a:ext cx="7189081" cy="337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05970" y="6063648"/>
            <a:ext cx="3638047" cy="4710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The world is too complex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</a:p>
        </p:txBody>
      </p:sp>
    </p:spTree>
    <p:extLst>
      <p:ext uri="{BB962C8B-B14F-4D97-AF65-F5344CB8AC3E}">
        <p14:creationId xmlns:p14="http://schemas.microsoft.com/office/powerpoint/2010/main" val="358535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38888"/>
            <a:ext cx="10079567" cy="74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8522" y="1539933"/>
            <a:ext cx="9743581" cy="1763924"/>
          </a:xfrm>
        </p:spPr>
        <p:txBody>
          <a:bodyPr/>
          <a:lstStyle/>
          <a:p>
            <a:r>
              <a:rPr lang="en-US" sz="4409"/>
              <a:t>We have a picture and we want to know if it’s a cat or not.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16" y="3303858"/>
            <a:ext cx="2351899" cy="1325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16" y="5171902"/>
            <a:ext cx="2351900" cy="1566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296" y="3303858"/>
            <a:ext cx="2100743" cy="1325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293" y="4932818"/>
            <a:ext cx="2065746" cy="2277452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2905406" y="3506848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2919404" y="5424765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7764033" y="3506848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7764033" y="5550760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68374" y="3653207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true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372" y="5580837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true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96161" y="3751203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false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8160" y="5678833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false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6DAE86-7154-AC4A-A7E9-3F40937E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9EF7CC1-EFE1-A44C-A773-1F25202DF314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Example: Identifying Cats</a:t>
            </a:r>
          </a:p>
        </p:txBody>
      </p:sp>
    </p:spTree>
    <p:extLst>
      <p:ext uri="{BB962C8B-B14F-4D97-AF65-F5344CB8AC3E}">
        <p14:creationId xmlns:p14="http://schemas.microsoft.com/office/powerpoint/2010/main" val="2378449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9117" y="1"/>
            <a:ext cx="11391287" cy="75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3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22" y="2127908"/>
            <a:ext cx="9743581" cy="50117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isCat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GImage animal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int[][] pixels = animal.getPixelArray();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containsTwoEyes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hasWhiskers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hasPointyEars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521" y="1344314"/>
            <a:ext cx="7766742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27" dirty="0"/>
              <a:t>Here’s one way you might code this</a:t>
            </a:r>
            <a:r>
              <a:rPr lang="mr-IN" sz="3527" dirty="0"/>
              <a:t>…</a:t>
            </a:r>
            <a:endParaRPr lang="en-US" sz="3527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796974-C5DE-D841-9EF9-4FFE0352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AC4484-5D70-B74C-96B6-D4F546C8CB69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Identifying Cats</a:t>
            </a:r>
          </a:p>
        </p:txBody>
      </p:sp>
    </p:spTree>
    <p:extLst>
      <p:ext uri="{BB962C8B-B14F-4D97-AF65-F5344CB8AC3E}">
        <p14:creationId xmlns:p14="http://schemas.microsoft.com/office/powerpoint/2010/main" val="4020867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87" y="1889918"/>
            <a:ext cx="3932088" cy="2617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303" y="1889917"/>
            <a:ext cx="4101824" cy="5469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86" y="4699130"/>
            <a:ext cx="4000830" cy="266455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21E593-0205-9A46-B5BE-9C12987A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576A4B6-7122-FE4F-A50A-F5E30BAD884A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Some Tricky Cases</a:t>
            </a:r>
          </a:p>
        </p:txBody>
      </p:sp>
    </p:spTree>
    <p:extLst>
      <p:ext uri="{BB962C8B-B14F-4D97-AF65-F5344CB8AC3E}">
        <p14:creationId xmlns:p14="http://schemas.microsoft.com/office/powerpoint/2010/main" val="3675846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86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Matches our human intuition about what a cat is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Easy to understand the code</a:t>
            </a:r>
          </a:p>
          <a:p>
            <a:r>
              <a:rPr lang="en-US" sz="3086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Requires us to explicitly enumerate every feature that’s important, and know how important it is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Need to write code to detect eyes, and whiskers, and the pointiness of ears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Will never improve</a:t>
            </a:r>
            <a:r>
              <a:rPr lang="mr-IN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dirty="0">
                <a:latin typeface="Calibri"/>
                <a:ea typeface="Consolas" charset="0"/>
                <a:cs typeface="Calibri"/>
              </a:rPr>
              <a:t> cannot learn from its mistakes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C0FC00-B148-E140-8CE6-447ED008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615AE11-EBFD-FC43-98D0-65802825A9B1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Pros / Cons</a:t>
            </a:r>
          </a:p>
        </p:txBody>
      </p:sp>
    </p:spTree>
    <p:extLst>
      <p:ext uri="{BB962C8B-B14F-4D97-AF65-F5344CB8AC3E}">
        <p14:creationId xmlns:p14="http://schemas.microsoft.com/office/powerpoint/2010/main" val="135063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EF04-9E83-4244-83BD-0722256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C5125-0E2B-204E-836C-BDDCFAE9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036637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14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01" y="932710"/>
            <a:ext cx="6049106" cy="60491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540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Using the ACM Libraries</a:t>
            </a:r>
          </a:p>
        </p:txBody>
      </p:sp>
      <p:sp>
        <p:nvSpPr>
          <p:cNvPr id="180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import </a:t>
            </a:r>
            <a:r>
              <a:rPr lang="en-GB" altLang="x-none" sz="2425" dirty="0" err="1">
                <a:latin typeface="Consolas" charset="0"/>
              </a:rPr>
              <a:t>acm.program</a:t>
            </a:r>
            <a:r>
              <a:rPr lang="en-GB" altLang="x-none" sz="2425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1323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public class </a:t>
            </a:r>
            <a:r>
              <a:rPr lang="en-GB" altLang="x-none" sz="2425" dirty="0" err="1">
                <a:latin typeface="Consolas" charset="0"/>
              </a:rPr>
              <a:t>MyProgram</a:t>
            </a:r>
            <a:r>
              <a:rPr lang="en-GB" altLang="x-none" sz="2425" dirty="0">
                <a:latin typeface="Consolas" charset="0"/>
              </a:rPr>
              <a:t>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425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    </a:t>
            </a:r>
            <a:r>
              <a:rPr lang="en-GB" altLang="x-none" sz="2425" dirty="0" err="1">
                <a:latin typeface="Consolas" charset="0"/>
              </a:rPr>
              <a:t>println</a:t>
            </a:r>
            <a:r>
              <a:rPr lang="en-GB" altLang="x-none" sz="2425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 dirty="0">
              <a:latin typeface="Consolas" charset="0"/>
            </a:endParaRPr>
          </a:p>
          <a:p>
            <a:r>
              <a:rPr lang="en-GB" altLang="x-none" dirty="0"/>
              <a:t>This is a console program written using the ACM libraries.</a:t>
            </a:r>
          </a:p>
          <a:p>
            <a:pPr lvl="1"/>
            <a:r>
              <a:rPr lang="en-GB" altLang="x-none" dirty="0"/>
              <a:t>It uses the </a:t>
            </a:r>
            <a:r>
              <a:rPr lang="en-GB" altLang="x-none" b="1" dirty="0" err="1">
                <a:latin typeface="Consolas" charset="0"/>
              </a:rPr>
              <a:t>ConsoleProgram</a:t>
            </a:r>
            <a:r>
              <a:rPr lang="en-GB" altLang="x-none" dirty="0"/>
              <a:t> class to represent a console.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>
                <a:latin typeface="Consolas" charset="0"/>
              </a:rPr>
              <a:t>run</a:t>
            </a:r>
            <a:r>
              <a:rPr lang="en-GB" altLang="x-none" dirty="0"/>
              <a:t> method contains the program code.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 err="1">
                <a:latin typeface="Consolas" charset="0"/>
              </a:rPr>
              <a:t>println</a:t>
            </a:r>
            <a:r>
              <a:rPr lang="en-GB" altLang="x-none" dirty="0"/>
              <a:t> method prints output to the graphical console.</a:t>
            </a:r>
          </a:p>
        </p:txBody>
      </p:sp>
    </p:spTree>
    <p:extLst>
      <p:ext uri="{BB962C8B-B14F-4D97-AF65-F5344CB8AC3E}">
        <p14:creationId xmlns:p14="http://schemas.microsoft.com/office/powerpoint/2010/main" val="4008914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26658" y="33986"/>
            <a:ext cx="52966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 </a:t>
            </a:r>
            <a:r>
              <a:rPr lang="en-US" sz="3968" b="1" dirty="0"/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383" y="4913061"/>
            <a:ext cx="1882919" cy="19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26658" y="33986"/>
            <a:ext cx="52966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 </a:t>
            </a:r>
            <a:r>
              <a:rPr lang="en-US" sz="3968" b="1" dirty="0"/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749" y="4874154"/>
            <a:ext cx="1647282" cy="179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9548" y="5025013"/>
            <a:ext cx="1812745" cy="2125604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an </a:t>
            </a:r>
            <a:r>
              <a:rPr lang="en-US" sz="3968" b="1" dirty="0"/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0179" y="5629806"/>
            <a:ext cx="3388635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dirty="0">
                <a:solidFill>
                  <a:srgbClr val="FF0000"/>
                </a:solidFill>
              </a:rPr>
              <a:t>* It doesn’t have to be correct all </a:t>
            </a:r>
            <a:r>
              <a:rPr lang="en-US" sz="2646">
                <a:solidFill>
                  <a:srgbClr val="FF0000"/>
                </a:solidFill>
              </a:rPr>
              <a:t>of the time</a:t>
            </a:r>
          </a:p>
        </p:txBody>
      </p:sp>
    </p:spTree>
    <p:extLst>
      <p:ext uri="{BB962C8B-B14F-4D97-AF65-F5344CB8AC3E}">
        <p14:creationId xmlns:p14="http://schemas.microsoft.com/office/powerpoint/2010/main" val="67553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2817665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41288" y="0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4F1CDC-A764-8743-AB0B-66099CF2D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12" y="1493837"/>
            <a:ext cx="4343400" cy="4680970"/>
          </a:xfrm>
        </p:spPr>
      </p:pic>
    </p:spTree>
    <p:extLst>
      <p:ext uri="{BB962C8B-B14F-4D97-AF65-F5344CB8AC3E}">
        <p14:creationId xmlns:p14="http://schemas.microsoft.com/office/powerpoint/2010/main" val="1272393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41288" y="0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65BD7F-0AC1-8648-BB02-B312B130A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312" y="1722437"/>
            <a:ext cx="4664203" cy="4596606"/>
          </a:xfrm>
        </p:spPr>
      </p:pic>
    </p:spTree>
    <p:extLst>
      <p:ext uri="{BB962C8B-B14F-4D97-AF65-F5344CB8AC3E}">
        <p14:creationId xmlns:p14="http://schemas.microsoft.com/office/powerpoint/2010/main" val="752745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Hard problems seemed impossible.</a:t>
            </a:r>
          </a:p>
        </p:txBody>
      </p:sp>
    </p:spTree>
    <p:extLst>
      <p:ext uri="{BB962C8B-B14F-4D97-AF65-F5344CB8AC3E}">
        <p14:creationId xmlns:p14="http://schemas.microsoft.com/office/powerpoint/2010/main" val="934501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8289" y="1501536"/>
            <a:ext cx="3774164" cy="54826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AI is Hard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D3BE9-BC93-5B43-B9FF-3FF8A844A88A}"/>
              </a:ext>
            </a:extLst>
          </p:cNvPr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1F763-F40F-BF4D-8CC4-A2E5010073CA}"/>
              </a:ext>
            </a:extLst>
          </p:cNvPr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Great idea #1 learn from experience</a:t>
            </a:r>
          </a:p>
        </p:txBody>
      </p:sp>
    </p:spTree>
    <p:extLst>
      <p:ext uri="{BB962C8B-B14F-4D97-AF65-F5344CB8AC3E}">
        <p14:creationId xmlns:p14="http://schemas.microsoft.com/office/powerpoint/2010/main" val="2036411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Machine Learning: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15" y="1244933"/>
            <a:ext cx="9671930" cy="58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1977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Great idea #2 inspired by biology</a:t>
            </a:r>
          </a:p>
        </p:txBody>
      </p:sp>
    </p:spTree>
    <p:extLst>
      <p:ext uri="{BB962C8B-B14F-4D97-AF65-F5344CB8AC3E}">
        <p14:creationId xmlns:p14="http://schemas.microsoft.com/office/powerpoint/2010/main" val="85171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A Barebones Java Program</a:t>
            </a:r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265237"/>
            <a:ext cx="9072563" cy="498903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1323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public class Hello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public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static</a:t>
            </a:r>
            <a:r>
              <a:rPr lang="en-GB" altLang="x-none" sz="2425" dirty="0">
                <a:latin typeface="Consolas" charset="0"/>
              </a:rPr>
              <a:t> void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main</a:t>
            </a:r>
            <a:r>
              <a:rPr lang="en-GB" altLang="x-none" sz="2425" dirty="0">
                <a:latin typeface="Consolas" charset="0"/>
              </a:rPr>
              <a:t>(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String[]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args</a:t>
            </a:r>
            <a:r>
              <a:rPr lang="en-GB" altLang="x-none" sz="2425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   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System.out.</a:t>
            </a:r>
            <a:r>
              <a:rPr lang="en-GB" altLang="x-none" sz="2425" dirty="0" err="1">
                <a:latin typeface="Consolas" charset="0"/>
              </a:rPr>
              <a:t>println</a:t>
            </a:r>
            <a:r>
              <a:rPr lang="en-GB" altLang="x-none" sz="2425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 dirty="0">
              <a:latin typeface="Consolas" charset="0"/>
            </a:endParaRPr>
          </a:p>
          <a:p>
            <a:r>
              <a:rPr lang="en-GB" altLang="x-none" dirty="0"/>
              <a:t>The method </a:t>
            </a:r>
            <a:r>
              <a:rPr lang="en-GB" altLang="x-none" b="1" dirty="0">
                <a:latin typeface="Consolas" charset="0"/>
              </a:rPr>
              <a:t>main</a:t>
            </a:r>
            <a:r>
              <a:rPr lang="en-GB" altLang="x-none" dirty="0"/>
              <a:t> is the true entry point for a Java program.</a:t>
            </a:r>
          </a:p>
          <a:p>
            <a:pPr lvl="1"/>
            <a:r>
              <a:rPr lang="en-US" altLang="x-none" dirty="0"/>
              <a:t>It must have the exact heading shown above.</a:t>
            </a:r>
          </a:p>
          <a:p>
            <a:pPr lvl="1"/>
            <a:r>
              <a:rPr lang="en-US" altLang="x-none" dirty="0"/>
              <a:t>The </a:t>
            </a:r>
            <a:r>
              <a:rPr lang="en-US" altLang="x-none" dirty="0">
                <a:latin typeface="Consolas" charset="0"/>
              </a:rPr>
              <a:t>String[] </a:t>
            </a:r>
            <a:r>
              <a:rPr lang="en-US" altLang="x-none" b="1" dirty="0" err="1">
                <a:latin typeface="Consolas" charset="0"/>
              </a:rPr>
              <a:t>args</a:t>
            </a:r>
            <a:r>
              <a:rPr lang="en-US" altLang="x-none" dirty="0"/>
              <a:t> are "command line arguments"  (ignored).</a:t>
            </a:r>
          </a:p>
          <a:p>
            <a:pPr lvl="1"/>
            <a:r>
              <a:rPr lang="en-US" altLang="x-none" dirty="0"/>
              <a:t>The </a:t>
            </a:r>
            <a:r>
              <a:rPr lang="en-US" altLang="x-none" b="1" dirty="0" err="1">
                <a:latin typeface="Consolas" charset="0"/>
              </a:rPr>
              <a:t>println</a:t>
            </a:r>
            <a:r>
              <a:rPr lang="en-US" altLang="x-none" dirty="0"/>
              <a:t> command's true name is </a:t>
            </a:r>
            <a:r>
              <a:rPr lang="en-US" altLang="x-none" dirty="0" err="1">
                <a:latin typeface="Consolas" charset="0"/>
              </a:rPr>
              <a:t>System.out.println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Standard Java methods are </a:t>
            </a:r>
            <a:r>
              <a:rPr lang="en-US" altLang="x-none" b="1" dirty="0">
                <a:latin typeface="Consolas" charset="0"/>
              </a:rPr>
              <a:t>static</a:t>
            </a:r>
            <a:r>
              <a:rPr lang="en-US" altLang="x-none" dirty="0"/>
              <a:t> unless part of a class of objects.</a:t>
            </a:r>
          </a:p>
        </p:txBody>
      </p:sp>
    </p:spTree>
    <p:extLst>
      <p:ext uri="{BB962C8B-B14F-4D97-AF65-F5344CB8AC3E}">
        <p14:creationId xmlns:p14="http://schemas.microsoft.com/office/powerpoint/2010/main" val="4047786332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98187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488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744122" y="3481391"/>
            <a:ext cx="513380" cy="51338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9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91181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1336470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73642" y="1159668"/>
            <a:ext cx="3546357" cy="1974140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13" y="3937897"/>
            <a:ext cx="6053374" cy="312186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2684994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07" y="1129376"/>
            <a:ext cx="7685587" cy="60008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Java Demo</a:t>
            </a:r>
          </a:p>
        </p:txBody>
      </p:sp>
    </p:spTree>
    <p:extLst>
      <p:ext uri="{BB962C8B-B14F-4D97-AF65-F5344CB8AC3E}">
        <p14:creationId xmlns:p14="http://schemas.microsoft.com/office/powerpoint/2010/main" val="18600557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1296-79C8-D640-AEB3-9BFBCE36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Artificial Neuron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1F42A-82EF-2A40-B8D4-5141981BFC15}"/>
              </a:ext>
            </a:extLst>
          </p:cNvPr>
          <p:cNvSpPr txBox="1"/>
          <p:nvPr/>
        </p:nvSpPr>
        <p:spPr>
          <a:xfrm>
            <a:off x="392112" y="960437"/>
            <a:ext cx="8552341" cy="2668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calculate the activation of a neuron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activate(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 weights,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 inputs)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inputs.length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weights[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* inputs[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}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squash(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E6CFA-D2F2-C94C-A332-82904CDAC2E1}"/>
              </a:ext>
            </a:extLst>
          </p:cNvPr>
          <p:cNvSpPr txBox="1"/>
          <p:nvPr/>
        </p:nvSpPr>
        <p:spPr>
          <a:xfrm>
            <a:off x="392112" y="3856037"/>
            <a:ext cx="8552341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the sigmoid function forces a value to be between 0 and 1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squash(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value)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/ (1 +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Math.exp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(-value));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AFC60-B95F-234E-8134-2A1540E085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712" y="5075237"/>
            <a:ext cx="4507939" cy="23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EF04-9E83-4244-83BD-0722256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C5125-0E2B-204E-836C-BDDCFAE9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036637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Lets make Hello World!</a:t>
            </a:r>
          </a:p>
        </p:txBody>
      </p:sp>
    </p:spTree>
    <p:extLst>
      <p:ext uri="{BB962C8B-B14F-4D97-AF65-F5344CB8AC3E}">
        <p14:creationId xmlns:p14="http://schemas.microsoft.com/office/powerpoint/2010/main" val="740293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Digit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4471" y="839964"/>
            <a:ext cx="5502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</a:t>
            </a:r>
            <a:r>
              <a:rPr lang="fr-F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 make feature vectors from pictures of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39" y="3443851"/>
            <a:ext cx="5809750" cy="419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35" y="6551718"/>
            <a:ext cx="5809750" cy="419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355" y="4535805"/>
            <a:ext cx="1882919" cy="1903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352" y="1595931"/>
            <a:ext cx="1807245" cy="1833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336" y="3863833"/>
            <a:ext cx="1105952" cy="391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2337" y="7055696"/>
            <a:ext cx="1091953" cy="391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5813" y="3466387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4101" y="3867931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2295" y="7059794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label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0053" y="6535328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842078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flipV="1">
            <a:off x="4143756" y="3786403"/>
            <a:ext cx="2603888" cy="201591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975764" y="1938482"/>
            <a:ext cx="2828473" cy="15053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4059760" y="3870399"/>
            <a:ext cx="2855877" cy="228647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>
            <a:off x="3975764" y="2274468"/>
            <a:ext cx="2828473" cy="125338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059760" y="3786402"/>
            <a:ext cx="2687884" cy="17639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4059760" y="3702406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4059760" y="3702406"/>
            <a:ext cx="2687884" cy="671971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059760" y="3702406"/>
            <a:ext cx="2687884" cy="33598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4059760" y="3618410"/>
            <a:ext cx="2687884" cy="8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9760" y="3282424"/>
            <a:ext cx="2771881" cy="4199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059760" y="3030435"/>
            <a:ext cx="2771881" cy="58797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059760" y="2610453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34" name="TextBox 33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9442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36333" y="2687885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Indicates </a:t>
            </a:r>
            <a:r>
              <a:rPr lang="en-US" sz="1984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fully connected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20190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93" y="2939873"/>
            <a:ext cx="1882919" cy="19039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751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Not So Good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486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14332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88503" y="1259946"/>
            <a:ext cx="9491592" cy="5711754"/>
          </a:xfrm>
        </p:spPr>
        <p:txBody>
          <a:bodyPr/>
          <a:lstStyle/>
          <a:p>
            <a:pPr>
              <a:spcBef>
                <a:spcPts val="1323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 neuron</a:t>
            </a: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Your brain</a:t>
            </a: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r>
              <a:rPr lang="en-US" altLang="en-US" sz="1213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323" b="1">
                <a:latin typeface="Arial" charset="0"/>
                <a:ea typeface="Arial" charset="0"/>
                <a:cs typeface="Arial" charset="0"/>
              </a:rPr>
              <a:t>Actually, it’s probably someone else’s brain</a:t>
            </a:r>
            <a:endParaRPr lang="en-US" altLang="en-US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628" name="Picture 5" descr="http://home.agh.edu.pl/~vlsi/AI/intro/neur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467" y="1847920"/>
            <a:ext cx="2841878" cy="20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712283" y="1847921"/>
            <a:ext cx="3275859" cy="2006510"/>
            <a:chOff x="5181600" y="1905000"/>
            <a:chExt cx="2971800" cy="1820269"/>
          </a:xfrm>
        </p:grpSpPr>
        <p:sp>
          <p:nvSpPr>
            <p:cNvPr id="5" name="Oval 4"/>
            <p:cNvSpPr/>
            <p:nvPr/>
          </p:nvSpPr>
          <p:spPr bwMode="auto">
            <a:xfrm>
              <a:off x="6248400" y="2514600"/>
              <a:ext cx="762000" cy="762000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6" name="Chart 5"/>
            <p:cNvGraphicFramePr/>
            <p:nvPr/>
          </p:nvGraphicFramePr>
          <p:xfrm>
            <a:off x="6248400" y="2590800"/>
            <a:ext cx="762000" cy="6334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26669" name="Straight Arrow Connector 6"/>
            <p:cNvCxnSpPr>
              <a:cxnSpLocks noChangeShapeType="1"/>
            </p:cNvCxnSpPr>
            <p:nvPr/>
          </p:nvCxnSpPr>
          <p:spPr bwMode="auto">
            <a:xfrm>
              <a:off x="5562600" y="2286000"/>
              <a:ext cx="762000" cy="3810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0" name="Straight Arrow Connector 7"/>
            <p:cNvCxnSpPr>
              <a:cxnSpLocks noChangeShapeType="1"/>
            </p:cNvCxnSpPr>
            <p:nvPr/>
          </p:nvCxnSpPr>
          <p:spPr bwMode="auto">
            <a:xfrm>
              <a:off x="5562600" y="2743200"/>
              <a:ext cx="685800" cy="76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1" name="Straight Arrow Connector 8"/>
            <p:cNvCxnSpPr>
              <a:cxnSpLocks noChangeShapeType="1"/>
            </p:cNvCxnSpPr>
            <p:nvPr/>
          </p:nvCxnSpPr>
          <p:spPr bwMode="auto">
            <a:xfrm flipV="1">
              <a:off x="5562600" y="2971800"/>
              <a:ext cx="685800" cy="152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2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5562600" y="3124200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3" name="Straight Arrow Connector 10"/>
            <p:cNvCxnSpPr>
              <a:cxnSpLocks noChangeShapeType="1"/>
            </p:cNvCxnSpPr>
            <p:nvPr/>
          </p:nvCxnSpPr>
          <p:spPr bwMode="auto">
            <a:xfrm>
              <a:off x="7010400" y="2895600"/>
              <a:ext cx="685800" cy="158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74" name="TextBox 11"/>
            <p:cNvSpPr txBox="1">
              <a:spLocks noChangeArrowheads="1"/>
            </p:cNvSpPr>
            <p:nvPr/>
          </p:nvSpPr>
          <p:spPr bwMode="auto">
            <a:xfrm>
              <a:off x="5181600" y="19050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75" name="TextBox 12"/>
            <p:cNvSpPr txBox="1">
              <a:spLocks noChangeArrowheads="1"/>
            </p:cNvSpPr>
            <p:nvPr/>
          </p:nvSpPr>
          <p:spPr bwMode="auto">
            <a:xfrm>
              <a:off x="5181600" y="23622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76" name="TextBox 13"/>
            <p:cNvSpPr txBox="1">
              <a:spLocks noChangeArrowheads="1"/>
            </p:cNvSpPr>
            <p:nvPr/>
          </p:nvSpPr>
          <p:spPr bwMode="auto">
            <a:xfrm>
              <a:off x="5181600" y="28149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77" name="TextBox 14"/>
            <p:cNvSpPr txBox="1">
              <a:spLocks noChangeArrowheads="1"/>
            </p:cNvSpPr>
            <p:nvPr/>
          </p:nvSpPr>
          <p:spPr bwMode="auto">
            <a:xfrm>
              <a:off x="5181600" y="32721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6678" name="TextBox 15"/>
            <p:cNvSpPr txBox="1">
              <a:spLocks noChangeArrowheads="1"/>
            </p:cNvSpPr>
            <p:nvPr/>
          </p:nvSpPr>
          <p:spPr bwMode="auto">
            <a:xfrm>
              <a:off x="5549348" y="1981200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79" name="TextBox 16"/>
            <p:cNvSpPr txBox="1">
              <a:spLocks noChangeArrowheads="1"/>
            </p:cNvSpPr>
            <p:nvPr/>
          </p:nvSpPr>
          <p:spPr bwMode="auto">
            <a:xfrm>
              <a:off x="5549348" y="2410312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80" name="TextBox 17"/>
            <p:cNvSpPr txBox="1">
              <a:spLocks noChangeArrowheads="1"/>
            </p:cNvSpPr>
            <p:nvPr/>
          </p:nvSpPr>
          <p:spPr bwMode="auto">
            <a:xfrm>
              <a:off x="5549348" y="2754868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81" name="TextBox 18"/>
            <p:cNvSpPr txBox="1">
              <a:spLocks noChangeArrowheads="1"/>
            </p:cNvSpPr>
            <p:nvPr/>
          </p:nvSpPr>
          <p:spPr bwMode="auto">
            <a:xfrm>
              <a:off x="5549348" y="3096112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6682" name="TextBox 19"/>
            <p:cNvSpPr txBox="1">
              <a:spLocks noChangeArrowheads="1"/>
            </p:cNvSpPr>
            <p:nvPr/>
          </p:nvSpPr>
          <p:spPr bwMode="auto">
            <a:xfrm>
              <a:off x="7696200" y="25908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y</a:t>
              </a:r>
              <a:endParaRPr kumimoji="0" lang="en-US" altLang="en-US" sz="2646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</p:grpSp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0460" y="4367812"/>
            <a:ext cx="2435895" cy="243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5610788" y="4619802"/>
            <a:ext cx="3527848" cy="2006510"/>
            <a:chOff x="5089071" y="4419600"/>
            <a:chExt cx="3200400" cy="1820269"/>
          </a:xfrm>
        </p:grpSpPr>
        <p:sp>
          <p:nvSpPr>
            <p:cNvPr id="23" name="Oval 22"/>
            <p:cNvSpPr/>
            <p:nvPr/>
          </p:nvSpPr>
          <p:spPr bwMode="auto">
            <a:xfrm>
              <a:off x="5987596" y="4486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24" name="Chart 23"/>
            <p:cNvGraphicFramePr/>
            <p:nvPr/>
          </p:nvGraphicFramePr>
          <p:xfrm>
            <a:off x="5987142" y="4536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6634" name="Straight Arrow Connector 24"/>
            <p:cNvCxnSpPr>
              <a:cxnSpLocks noChangeShapeType="1"/>
            </p:cNvCxnSpPr>
            <p:nvPr/>
          </p:nvCxnSpPr>
          <p:spPr bwMode="auto">
            <a:xfrm>
              <a:off x="6477000" y="4733382"/>
              <a:ext cx="898071" cy="291353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Oval 25"/>
            <p:cNvSpPr/>
            <p:nvPr/>
          </p:nvSpPr>
          <p:spPr bwMode="auto">
            <a:xfrm>
              <a:off x="5987596" y="57054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27" name="Chart 26"/>
            <p:cNvGraphicFramePr/>
            <p:nvPr/>
          </p:nvGraphicFramePr>
          <p:xfrm>
            <a:off x="5987142" y="57553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26637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6477000" y="5177135"/>
              <a:ext cx="898071" cy="77544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Oval 28"/>
            <p:cNvSpPr/>
            <p:nvPr/>
          </p:nvSpPr>
          <p:spPr bwMode="auto">
            <a:xfrm>
              <a:off x="5987596" y="5095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0" name="Chart 29"/>
            <p:cNvGraphicFramePr/>
            <p:nvPr/>
          </p:nvGraphicFramePr>
          <p:xfrm>
            <a:off x="5987142" y="5145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26640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6477000" y="5100935"/>
              <a:ext cx="898071" cy="24204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31"/>
            <p:cNvSpPr/>
            <p:nvPr/>
          </p:nvSpPr>
          <p:spPr bwMode="auto">
            <a:xfrm>
              <a:off x="7359196" y="4867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3" name="Chart 32"/>
            <p:cNvGraphicFramePr/>
            <p:nvPr/>
          </p:nvGraphicFramePr>
          <p:xfrm>
            <a:off x="7358742" y="4917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cxnSp>
          <p:nvCxnSpPr>
            <p:cNvPr id="26643" name="Straight Arrow Connector 33"/>
            <p:cNvCxnSpPr>
              <a:cxnSpLocks noChangeShapeType="1"/>
            </p:cNvCxnSpPr>
            <p:nvPr/>
          </p:nvCxnSpPr>
          <p:spPr bwMode="auto">
            <a:xfrm>
              <a:off x="7848600" y="5114382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Oval 34"/>
            <p:cNvSpPr/>
            <p:nvPr/>
          </p:nvSpPr>
          <p:spPr bwMode="auto">
            <a:xfrm>
              <a:off x="7359196" y="5476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6" name="Chart 35"/>
            <p:cNvGraphicFramePr/>
            <p:nvPr/>
          </p:nvGraphicFramePr>
          <p:xfrm>
            <a:off x="7358742" y="5526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cxnSp>
          <p:nvCxnSpPr>
            <p:cNvPr id="26646" name="Straight Arrow Connector 36"/>
            <p:cNvCxnSpPr>
              <a:cxnSpLocks noChangeShapeType="1"/>
            </p:cNvCxnSpPr>
            <p:nvPr/>
          </p:nvCxnSpPr>
          <p:spPr bwMode="auto">
            <a:xfrm>
              <a:off x="7848600" y="5723982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7" name="Straight Arrow Connector 37"/>
            <p:cNvCxnSpPr>
              <a:cxnSpLocks noChangeShapeType="1"/>
            </p:cNvCxnSpPr>
            <p:nvPr/>
          </p:nvCxnSpPr>
          <p:spPr bwMode="auto">
            <a:xfrm rot="16200000" flipH="1">
              <a:off x="6460671" y="4719935"/>
              <a:ext cx="914400" cy="914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8" name="Straight Arrow Connector 38"/>
            <p:cNvCxnSpPr>
              <a:cxnSpLocks noChangeShapeType="1"/>
            </p:cNvCxnSpPr>
            <p:nvPr/>
          </p:nvCxnSpPr>
          <p:spPr bwMode="auto">
            <a:xfrm flipV="1">
              <a:off x="6460671" y="5786735"/>
              <a:ext cx="914400" cy="152401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9" name="Straight Arrow Connector 39"/>
            <p:cNvCxnSpPr>
              <a:cxnSpLocks noChangeShapeType="1"/>
            </p:cNvCxnSpPr>
            <p:nvPr/>
          </p:nvCxnSpPr>
          <p:spPr bwMode="auto">
            <a:xfrm>
              <a:off x="6460671" y="5329536"/>
              <a:ext cx="914400" cy="380999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0" name="TextBox 40"/>
            <p:cNvSpPr txBox="1">
              <a:spLocks noChangeArrowheads="1"/>
            </p:cNvSpPr>
            <p:nvPr/>
          </p:nvSpPr>
          <p:spPr bwMode="auto">
            <a:xfrm>
              <a:off x="5089071" y="44196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51" name="TextBox 41"/>
            <p:cNvSpPr txBox="1">
              <a:spLocks noChangeArrowheads="1"/>
            </p:cNvSpPr>
            <p:nvPr/>
          </p:nvSpPr>
          <p:spPr bwMode="auto">
            <a:xfrm>
              <a:off x="5089071" y="48768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52" name="TextBox 42"/>
            <p:cNvSpPr txBox="1">
              <a:spLocks noChangeArrowheads="1"/>
            </p:cNvSpPr>
            <p:nvPr/>
          </p:nvSpPr>
          <p:spPr bwMode="auto">
            <a:xfrm>
              <a:off x="5089071" y="53295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53" name="TextBox 43"/>
            <p:cNvSpPr txBox="1">
              <a:spLocks noChangeArrowheads="1"/>
            </p:cNvSpPr>
            <p:nvPr/>
          </p:nvSpPr>
          <p:spPr bwMode="auto">
            <a:xfrm>
              <a:off x="5089071" y="57867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26654" name="Straight Arrow Connector 44"/>
            <p:cNvCxnSpPr>
              <a:cxnSpLocks noChangeShapeType="1"/>
            </p:cNvCxnSpPr>
            <p:nvPr/>
          </p:nvCxnSpPr>
          <p:spPr bwMode="auto">
            <a:xfrm>
              <a:off x="5546271" y="4643735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5" name="Straight Arrow Connector 45"/>
            <p:cNvCxnSpPr>
              <a:cxnSpLocks noChangeShapeType="1"/>
            </p:cNvCxnSpPr>
            <p:nvPr/>
          </p:nvCxnSpPr>
          <p:spPr bwMode="auto">
            <a:xfrm rot="16200000" flipH="1">
              <a:off x="5470071" y="4719935"/>
              <a:ext cx="6096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6" name="Straight Arrow Connector 46"/>
            <p:cNvCxnSpPr>
              <a:cxnSpLocks noChangeShapeType="1"/>
            </p:cNvCxnSpPr>
            <p:nvPr/>
          </p:nvCxnSpPr>
          <p:spPr bwMode="auto">
            <a:xfrm rot="16200000" flipH="1">
              <a:off x="5241471" y="4948535"/>
              <a:ext cx="1143000" cy="533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7" name="Straight Arrow Connector 47"/>
            <p:cNvCxnSpPr>
              <a:cxnSpLocks noChangeShapeType="1"/>
            </p:cNvCxnSpPr>
            <p:nvPr/>
          </p:nvCxnSpPr>
          <p:spPr bwMode="auto">
            <a:xfrm>
              <a:off x="5546271" y="5100935"/>
              <a:ext cx="457200" cy="2286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8" name="Straight Arrow Connector 48"/>
            <p:cNvCxnSpPr>
              <a:cxnSpLocks noChangeShapeType="1"/>
            </p:cNvCxnSpPr>
            <p:nvPr/>
          </p:nvCxnSpPr>
          <p:spPr bwMode="auto">
            <a:xfrm flipV="1">
              <a:off x="5546271" y="4719935"/>
              <a:ext cx="457200" cy="3810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9" name="Straight Arrow Connector 49"/>
            <p:cNvCxnSpPr>
              <a:cxnSpLocks noChangeShapeType="1"/>
            </p:cNvCxnSpPr>
            <p:nvPr/>
          </p:nvCxnSpPr>
          <p:spPr bwMode="auto">
            <a:xfrm rot="16200000" flipH="1">
              <a:off x="5393871" y="5253335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660" name="Group 50"/>
            <p:cNvGrpSpPr>
              <a:grpSpLocks/>
            </p:cNvGrpSpPr>
            <p:nvPr/>
          </p:nvGrpSpPr>
          <p:grpSpPr bwMode="auto">
            <a:xfrm flipV="1">
              <a:off x="5546271" y="4835892"/>
              <a:ext cx="533400" cy="1219200"/>
              <a:chOff x="2514600" y="4267200"/>
              <a:chExt cx="533400" cy="1219200"/>
            </a:xfrm>
          </p:grpSpPr>
          <p:cxnSp>
            <p:nvCxnSpPr>
              <p:cNvPr id="26661" name="Straight Arrow Connector 51"/>
              <p:cNvCxnSpPr>
                <a:cxnSpLocks noChangeShapeType="1"/>
              </p:cNvCxnSpPr>
              <p:nvPr/>
            </p:nvCxnSpPr>
            <p:spPr bwMode="auto">
              <a:xfrm>
                <a:off x="2514600" y="4267200"/>
                <a:ext cx="440871" cy="1028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2" name="Straight Arrow Connector 52"/>
              <p:cNvCxnSpPr>
                <a:cxnSpLocks noChangeShapeType="1"/>
              </p:cNvCxnSpPr>
              <p:nvPr/>
            </p:nvCxnSpPr>
            <p:spPr bwMode="auto">
              <a:xfrm rot="16200000" flipH="1">
                <a:off x="2438400" y="4343400"/>
                <a:ext cx="609600" cy="4572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3" name="Straight Arrow Connector 53"/>
              <p:cNvCxnSpPr>
                <a:cxnSpLocks noChangeShapeType="1"/>
              </p:cNvCxnSpPr>
              <p:nvPr/>
            </p:nvCxnSpPr>
            <p:spPr bwMode="auto">
              <a:xfrm rot="16200000" flipH="1">
                <a:off x="2209800" y="4572000"/>
                <a:ext cx="1143000" cy="5334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4" name="Straight Arrow Connector 54"/>
              <p:cNvCxnSpPr>
                <a:cxnSpLocks noChangeShapeType="1"/>
              </p:cNvCxnSpPr>
              <p:nvPr/>
            </p:nvCxnSpPr>
            <p:spPr bwMode="auto">
              <a:xfrm>
                <a:off x="2514600" y="4724400"/>
                <a:ext cx="457200" cy="2286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5" name="Straight Arrow Connector 55"/>
              <p:cNvCxnSpPr>
                <a:cxnSpLocks noChangeShapeType="1"/>
              </p:cNvCxnSpPr>
              <p:nvPr/>
            </p:nvCxnSpPr>
            <p:spPr bwMode="auto">
              <a:xfrm flipV="1">
                <a:off x="2514600" y="4343400"/>
                <a:ext cx="457200" cy="3810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6" name="Straight Arrow Connector 56"/>
              <p:cNvCxnSpPr>
                <a:cxnSpLocks noChangeShapeType="1"/>
              </p:cNvCxnSpPr>
              <p:nvPr/>
            </p:nvCxnSpPr>
            <p:spPr bwMode="auto">
              <a:xfrm rot="16200000" flipH="1">
                <a:off x="2362200" y="4876800"/>
                <a:ext cx="762000" cy="4572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marR="0" lvl="0" indent="0" algn="ctr" defTabSz="5039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  <a:defRPr/>
            </a:pPr>
            <a:r>
              <a:rPr kumimoji="0" lang="en-US" altLang="zh-CN" sz="4409" b="1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Biological Basis for Neural Networks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853689" y="1595931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853689" y="2646714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853689" y="3739596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853689" y="5298338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We Can Put Neurons Together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19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520420" y="1343942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620330" y="2183906"/>
            <a:ext cx="839964" cy="344385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612373" y="3695841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628286" y="3611844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956316" y="2393069"/>
            <a:ext cx="224585" cy="924890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56316" y="3443852"/>
            <a:ext cx="224585" cy="924890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56316" y="4536734"/>
            <a:ext cx="224585" cy="924890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 rot="5400000">
            <a:off x="2898185" y="4761379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5251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" y="1118859"/>
            <a:ext cx="10079567" cy="5432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68431" y="6803708"/>
            <a:ext cx="6131736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21033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2" y="808037"/>
            <a:ext cx="9536113" cy="581141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What Does This Look Like in Code?</a:t>
            </a:r>
          </a:p>
        </p:txBody>
      </p:sp>
    </p:spTree>
    <p:extLst>
      <p:ext uri="{BB962C8B-B14F-4D97-AF65-F5344CB8AC3E}">
        <p14:creationId xmlns:p14="http://schemas.microsoft.com/office/powerpoint/2010/main" val="1898934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Aside: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1355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Console Programs</a:t>
            </a:r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031" y="1036637"/>
            <a:ext cx="8193881" cy="5716324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dirty="0"/>
              <a:t>What does the </a:t>
            </a:r>
            <a:r>
              <a:rPr lang="en-US" altLang="x-none" b="1" dirty="0" err="1">
                <a:latin typeface="Consolas" charset="0"/>
              </a:rPr>
              <a:t>ConsoleProgram</a:t>
            </a:r>
            <a:r>
              <a:rPr lang="en-US" altLang="x-none" dirty="0"/>
              <a:t> library class do?</a:t>
            </a:r>
          </a:p>
          <a:p>
            <a:pPr lvl="1"/>
            <a:r>
              <a:rPr lang="en-US" altLang="x-none" dirty="0"/>
              <a:t>Creates a new graphical </a:t>
            </a:r>
            <a:r>
              <a:rPr lang="en-US" altLang="x-none" b="1" dirty="0"/>
              <a:t>window</a:t>
            </a:r>
          </a:p>
          <a:p>
            <a:pPr lvl="1"/>
            <a:r>
              <a:rPr lang="en-US" altLang="x-none" dirty="0"/>
              <a:t>Puts a scrollable </a:t>
            </a:r>
            <a:r>
              <a:rPr lang="en-US" altLang="x-none" b="1" dirty="0"/>
              <a:t>text area</a:t>
            </a:r>
            <a:r>
              <a:rPr lang="en-US" altLang="x-none" dirty="0"/>
              <a:t> into it</a:t>
            </a:r>
          </a:p>
          <a:p>
            <a:pPr lvl="1"/>
            <a:r>
              <a:rPr lang="en-US" altLang="x-none" dirty="0"/>
              <a:t>Provides </a:t>
            </a:r>
            <a:r>
              <a:rPr lang="en-US" altLang="x-none" dirty="0">
                <a:latin typeface="Consolas" charset="0"/>
              </a:rPr>
              <a:t>print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/>
              <a:t> commands</a:t>
            </a:r>
            <a:br>
              <a:rPr lang="en-US" altLang="x-none" dirty="0"/>
            </a:br>
            <a:r>
              <a:rPr lang="en-US" altLang="x-none" dirty="0"/>
              <a:t>to send text </a:t>
            </a:r>
            <a:r>
              <a:rPr lang="en-US" altLang="x-none" b="1" dirty="0"/>
              <a:t>output</a:t>
            </a:r>
            <a:r>
              <a:rPr lang="en-US" altLang="x-none" dirty="0"/>
              <a:t> to that window</a:t>
            </a:r>
          </a:p>
          <a:p>
            <a:pPr lvl="1"/>
            <a:r>
              <a:rPr lang="en-US" altLang="x-none" dirty="0"/>
              <a:t>contains a </a:t>
            </a:r>
            <a:r>
              <a:rPr lang="en-US" altLang="x-none" b="1" dirty="0">
                <a:latin typeface="Consolas" charset="0"/>
              </a:rPr>
              <a:t>main</a:t>
            </a:r>
            <a:r>
              <a:rPr lang="en-US" altLang="x-none" b="1" dirty="0"/>
              <a:t> method</a:t>
            </a:r>
            <a:r>
              <a:rPr lang="en-US" altLang="x-none" dirty="0"/>
              <a:t> that calls your</a:t>
            </a:r>
            <a:br>
              <a:rPr lang="en-US" altLang="x-none" dirty="0"/>
            </a:br>
            <a:r>
              <a:rPr lang="en-US" altLang="x-none" dirty="0"/>
              <a:t>program class's </a:t>
            </a:r>
            <a:r>
              <a:rPr lang="en-US" altLang="x-none" dirty="0">
                <a:latin typeface="Consolas" charset="0"/>
              </a:rPr>
              <a:t>run</a:t>
            </a:r>
            <a:r>
              <a:rPr lang="en-US" altLang="x-none" dirty="0"/>
              <a:t> method</a:t>
            </a:r>
          </a:p>
          <a:p>
            <a:pPr lvl="2"/>
            <a:r>
              <a:rPr lang="en-US" altLang="x-none" dirty="0" err="1">
                <a:latin typeface="Consolas" charset="0"/>
              </a:rPr>
              <a:t>ConsoleProgram</a:t>
            </a:r>
            <a:r>
              <a:rPr lang="en-US" altLang="x-none" dirty="0" err="1"/>
              <a:t>'s</a:t>
            </a:r>
            <a:r>
              <a:rPr lang="en-US" altLang="x-none" dirty="0"/>
              <a:t> </a:t>
            </a:r>
            <a:r>
              <a:rPr lang="en-US" altLang="x-none" dirty="0">
                <a:latin typeface="Consolas" charset="0"/>
              </a:rPr>
              <a:t>run</a:t>
            </a:r>
            <a:r>
              <a:rPr lang="en-US" altLang="x-none" dirty="0"/>
              <a:t> is empty, but you extend and override it</a:t>
            </a:r>
          </a:p>
          <a:p>
            <a:pPr lvl="2">
              <a:buFontTx/>
              <a:buNone/>
            </a:pPr>
            <a:endParaRPr lang="en-US" altLang="x-none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public class </a:t>
            </a:r>
            <a:r>
              <a:rPr lang="en-US" altLang="x-none" b="1" dirty="0">
                <a:latin typeface="Consolas" charset="0"/>
              </a:rPr>
              <a:t>Hello</a:t>
            </a:r>
            <a:r>
              <a:rPr lang="en-US" altLang="x-none" dirty="0">
                <a:latin typeface="Consolas" charset="0"/>
              </a:rPr>
              <a:t> extends </a:t>
            </a:r>
            <a:r>
              <a:rPr lang="en-US" altLang="x-none" dirty="0" err="1">
                <a:latin typeface="Consolas" charset="0"/>
              </a:rPr>
              <a:t>ConsoleProgram</a:t>
            </a:r>
            <a:r>
              <a:rPr lang="en-US" altLang="x-none" dirty="0">
                <a:latin typeface="Consolas" charset="0"/>
              </a:rPr>
              <a:t>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public void </a:t>
            </a:r>
            <a:r>
              <a:rPr lang="en-US" altLang="x-none" b="1" dirty="0">
                <a:latin typeface="Consolas" charset="0"/>
              </a:rPr>
              <a:t>run</a:t>
            </a:r>
            <a:r>
              <a:rPr lang="en-US" altLang="x-none" dirty="0">
                <a:latin typeface="Consolas" charset="0"/>
              </a:rPr>
              <a:t>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    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("Hello, world!");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</p:txBody>
      </p:sp>
      <p:pic>
        <p:nvPicPr>
          <p:cNvPr id="1836036" name="Picture 4" descr="screenshot-console-program-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512" y="1570037"/>
            <a:ext cx="2743200" cy="17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6037" name="Line 5"/>
          <p:cNvSpPr>
            <a:spLocks noChangeShapeType="1"/>
          </p:cNvSpPr>
          <p:nvPr/>
        </p:nvSpPr>
        <p:spPr bwMode="auto">
          <a:xfrm>
            <a:off x="1058" y="4389437"/>
            <a:ext cx="100795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7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How do we get those weights?</a:t>
            </a:r>
          </a:p>
        </p:txBody>
      </p:sp>
    </p:spTree>
    <p:extLst>
      <p:ext uri="{BB962C8B-B14F-4D97-AF65-F5344CB8AC3E}">
        <p14:creationId xmlns:p14="http://schemas.microsoft.com/office/powerpoint/2010/main" val="2426034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47" y="2771881"/>
            <a:ext cx="6271730" cy="201591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Chain Rule Down the Network</a:t>
            </a:r>
          </a:p>
        </p:txBody>
      </p:sp>
    </p:spTree>
    <p:extLst>
      <p:ext uri="{BB962C8B-B14F-4D97-AF65-F5344CB8AC3E}">
        <p14:creationId xmlns:p14="http://schemas.microsoft.com/office/powerpoint/2010/main" val="1691872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Learning Weights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176478" y="2183906"/>
            <a:ext cx="831564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9316"/>
          <a:stretch/>
        </p:blipFill>
        <p:spPr>
          <a:xfrm>
            <a:off x="672500" y="2351899"/>
            <a:ext cx="8315643" cy="871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745" b="57571"/>
          <a:stretch/>
        </p:blipFill>
        <p:spPr>
          <a:xfrm>
            <a:off x="672500" y="3317858"/>
            <a:ext cx="8315643" cy="871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56" b="57260"/>
          <a:stretch/>
        </p:blipFill>
        <p:spPr>
          <a:xfrm>
            <a:off x="672500" y="4420173"/>
            <a:ext cx="8315643" cy="871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100" b="12216"/>
          <a:stretch/>
        </p:blipFill>
        <p:spPr>
          <a:xfrm>
            <a:off x="672500" y="5512126"/>
            <a:ext cx="8315643" cy="871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" t="88846" r="-157" b="-9530"/>
          <a:stretch/>
        </p:blipFill>
        <p:spPr>
          <a:xfrm>
            <a:off x="672500" y="6719711"/>
            <a:ext cx="8315643" cy="871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460" y="1155110"/>
            <a:ext cx="6775709" cy="3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7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8"/>
            <a:ext cx="10667541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Artificial Neurons: One of the greatest decompositions of our lifetimes</a:t>
            </a:r>
          </a:p>
        </p:txBody>
      </p:sp>
    </p:spTree>
    <p:extLst>
      <p:ext uri="{BB962C8B-B14F-4D97-AF65-F5344CB8AC3E}">
        <p14:creationId xmlns:p14="http://schemas.microsoft.com/office/powerpoint/2010/main" val="4773981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model.calculatePartialDerivative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1708979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model.update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19261114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543" y="6256706"/>
            <a:ext cx="1216924" cy="121692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Let’s Train!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312" y="6779124"/>
            <a:ext cx="8226867" cy="37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84" dirty="0">
                <a:hlinkClick r:id="rId3"/>
              </a:rPr>
              <a:t>http://</a:t>
            </a:r>
            <a:r>
              <a:rPr lang="en-US" sz="1984" dirty="0" err="1">
                <a:hlinkClick r:id="rId3"/>
              </a:rPr>
              <a:t>cs.stanford.edu</a:t>
            </a:r>
            <a:r>
              <a:rPr lang="en-US" sz="1984" dirty="0">
                <a:hlinkClick r:id="rId3"/>
              </a:rPr>
              <a:t>/people/</a:t>
            </a:r>
            <a:r>
              <a:rPr lang="en-US" sz="1984" dirty="0" err="1">
                <a:hlinkClick r:id="rId3"/>
              </a:rPr>
              <a:t>karpathy</a:t>
            </a:r>
            <a:r>
              <a:rPr lang="en-US" sz="1984" dirty="0">
                <a:hlinkClick r:id="rId3"/>
              </a:rPr>
              <a:t>/</a:t>
            </a:r>
            <a:r>
              <a:rPr lang="en-US" sz="1984" dirty="0" err="1">
                <a:hlinkClick r:id="rId3"/>
              </a:rPr>
              <a:t>convnetjs</a:t>
            </a:r>
            <a:r>
              <a:rPr lang="en-US" sz="1984" dirty="0">
                <a:hlinkClick r:id="rId3"/>
              </a:rPr>
              <a:t>/demo/classify2d.html</a:t>
            </a:r>
            <a:endParaRPr lang="en-US" sz="1984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12" y="960437"/>
            <a:ext cx="8697912" cy="52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68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Like </a:t>
            </a:r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lego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7568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>
            <p:extLst/>
          </p:nvPr>
        </p:nvGraphicFramePr>
        <p:xfrm>
          <a:off x="5098728" y="4726571"/>
          <a:ext cx="1931262" cy="125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30853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8728" y="4726571"/>
                        <a:ext cx="1931262" cy="1254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2777" y="6247076"/>
            <a:ext cx="1065625" cy="10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699021" y="6595921"/>
            <a:ext cx="906017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68891" y="2214977"/>
            <a:ext cx="2116720" cy="231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228075" y="5116835"/>
            <a:ext cx="954107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896370" y="5718095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991515" y="2894028"/>
            <a:ext cx="2217154" cy="152082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23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1283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764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919423" y="1123737"/>
            <a:ext cx="2217505" cy="1682409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25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3128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764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889017" y="4171556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859698" y="2689852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1021" y="3252939"/>
            <a:ext cx="1880643" cy="1039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68484" y="1772417"/>
            <a:ext cx="1927131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2705" y="7186481"/>
            <a:ext cx="1574470" cy="34483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64" dirty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9553" y="4755040"/>
            <a:ext cx="2266454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Training set: Aligned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Weights</a:t>
            </a:r>
          </a:p>
        </p:txBody>
      </p:sp>
    </p:spTree>
    <p:extLst>
      <p:ext uri="{BB962C8B-B14F-4D97-AF65-F5344CB8AC3E}">
        <p14:creationId xmlns:p14="http://schemas.microsoft.com/office/powerpoint/2010/main" val="2003831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99" y="2029912"/>
            <a:ext cx="8679627" cy="3499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43468" y="5853678"/>
            <a:ext cx="5067221" cy="56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>
                <a:solidFill>
                  <a:schemeClr val="bg1"/>
                </a:solidFill>
              </a:rPr>
              <a:t>1 Trillion Artificial Neurons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38424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ACM console input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public class Age extends </a:t>
            </a:r>
            <a:r>
              <a:rPr lang="en-US" altLang="x-none" sz="2425" dirty="0" err="1">
                <a:latin typeface="Consolas" charset="0"/>
              </a:rPr>
              <a:t>ConsoleProgram</a:t>
            </a:r>
            <a:r>
              <a:rPr lang="en-US" altLang="x-none" sz="2425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String name = </a:t>
            </a:r>
            <a:r>
              <a:rPr lang="en-US" altLang="x-none" sz="2425" b="1" dirty="0" err="1">
                <a:latin typeface="Consolas" charset="0"/>
              </a:rPr>
              <a:t>readLine</a:t>
            </a:r>
            <a:r>
              <a:rPr lang="en-US" altLang="x-none" sz="2425" b="1" dirty="0">
                <a:latin typeface="Consolas" charset="0"/>
              </a:rPr>
              <a:t>("What's your name? ")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age = </a:t>
            </a:r>
            <a:r>
              <a:rPr lang="en-US" altLang="x-none" sz="2425" b="1" dirty="0" err="1">
                <a:latin typeface="Consolas" charset="0"/>
              </a:rPr>
              <a:t>readInt</a:t>
            </a:r>
            <a:r>
              <a:rPr lang="en-US" altLang="x-none" sz="2425" b="1" dirty="0">
                <a:latin typeface="Consolas" charset="0"/>
              </a:rPr>
              <a:t>("How old are you? ")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println</a:t>
            </a:r>
            <a:r>
              <a:rPr lang="en-US" altLang="x-none" sz="2425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dirty="0"/>
              <a:t>The ACM library has simple console input commands like </a:t>
            </a:r>
            <a:r>
              <a:rPr lang="en-US" altLang="x-none" dirty="0" err="1">
                <a:latin typeface="Consolas" charset="0"/>
              </a:rPr>
              <a:t>readLine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readInt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readDouble</a:t>
            </a:r>
            <a:r>
              <a:rPr lang="en-US" altLang="x-none" dirty="0"/>
              <a:t>, and so on.</a:t>
            </a:r>
          </a:p>
          <a:p>
            <a:r>
              <a:rPr lang="en-US" altLang="x-none" dirty="0"/>
              <a:t>These methods display a 'prompt' message, wait for input, re-prompt if the user types a bad value, and return the input.</a:t>
            </a:r>
          </a:p>
        </p:txBody>
      </p:sp>
    </p:spTree>
    <p:extLst>
      <p:ext uri="{BB962C8B-B14F-4D97-AF65-F5344CB8AC3E}">
        <p14:creationId xmlns:p14="http://schemas.microsoft.com/office/powerpoint/2010/main" val="3395133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" y="1657159"/>
            <a:ext cx="10079567" cy="296697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 Graph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3248" y="4757062"/>
            <a:ext cx="9133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95479" y="5125827"/>
            <a:ext cx="2414444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22 layers deep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8649" y="917812"/>
            <a:ext cx="2810385" cy="849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6" dirty="0"/>
              <a:t>Multiple,</a:t>
            </a:r>
          </a:p>
          <a:p>
            <a:pPr algn="ctr"/>
            <a:r>
              <a:rPr lang="en-US" sz="2646" dirty="0"/>
              <a:t>Multi class output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342566" y="1843823"/>
            <a:ext cx="86044" cy="430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037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14735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averaged_fac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064" y="2073049"/>
            <a:ext cx="4549804" cy="3589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-3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95" y="2112104"/>
            <a:ext cx="4689727" cy="3517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0294" y="5720010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Face Neuron</a:t>
            </a:r>
          </a:p>
        </p:txBody>
      </p:sp>
    </p:spTree>
    <p:extLst>
      <p:ext uri="{BB962C8B-B14F-4D97-AF65-F5344CB8AC3E}">
        <p14:creationId xmlns:p14="http://schemas.microsoft.com/office/powerpoint/2010/main" val="18814876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1438" y="5599829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216" y="2073048"/>
            <a:ext cx="4291529" cy="32865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81" y="2073049"/>
            <a:ext cx="4531665" cy="34041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Cat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796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2947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24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528" y="562423"/>
            <a:ext cx="9186565" cy="608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227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551" y="2277151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1" name="Picture 150" descr="concep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960" y="4533228"/>
            <a:ext cx="7559675" cy="895961"/>
          </a:xfrm>
          <a:prstGeom prst="rect">
            <a:avLst/>
          </a:prstGeom>
        </p:spPr>
      </p:pic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386" y="5667966"/>
            <a:ext cx="7559675" cy="932936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7637" y="3506122"/>
            <a:ext cx="7335685" cy="796262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543122" y="2277152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43122" y="3358066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43122" y="4468270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43122" y="5551923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58594" y="1725020"/>
            <a:ext cx="106099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64905" y="27580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62005" y="3816072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58595" y="49562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62005" y="5963686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962" y="1381190"/>
            <a:ext cx="7587674" cy="895961"/>
          </a:xfrm>
          <a:prstGeom prst="rect">
            <a:avLst/>
          </a:prstGeom>
        </p:spPr>
      </p:pic>
      <p:pic>
        <p:nvPicPr>
          <p:cNvPr id="150" name="Picture 149" descr="concept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386" y="2328103"/>
            <a:ext cx="7672444" cy="909961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187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8928" y="1404442"/>
            <a:ext cx="9076304" cy="4429784"/>
            <a:chOff x="316062" y="1274085"/>
            <a:chExt cx="8233858" cy="4018620"/>
          </a:xfrm>
        </p:grpSpPr>
        <p:sp>
          <p:nvSpPr>
            <p:cNvPr id="4" name="TextBox 3"/>
            <p:cNvSpPr txBox="1"/>
            <p:nvPr/>
          </p:nvSpPr>
          <p:spPr>
            <a:xfrm>
              <a:off x="573156" y="2685114"/>
              <a:ext cx="167585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" name="Picture 1" descr="concept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3649" y="2356714"/>
              <a:ext cx="6858000" cy="774700"/>
            </a:xfrm>
            <a:prstGeom prst="rect">
              <a:avLst/>
            </a:prstGeom>
          </p:spPr>
        </p:pic>
        <p:pic>
          <p:nvPicPr>
            <p:cNvPr id="3" name="Picture 2" descr="concept11.pn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3649" y="3352716"/>
              <a:ext cx="6858000" cy="818425"/>
            </a:xfrm>
            <a:prstGeom prst="rect">
              <a:avLst/>
            </a:prstGeom>
          </p:spPr>
        </p:pic>
        <p:cxnSp>
          <p:nvCxnSpPr>
            <p:cNvPr id="148" name="Straight Connector 147"/>
            <p:cNvCxnSpPr/>
            <p:nvPr/>
          </p:nvCxnSpPr>
          <p:spPr>
            <a:xfrm>
              <a:off x="408960" y="3234221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319156" y="2563419"/>
              <a:ext cx="1086590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7 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19156" y="363375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8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407840" y="4310214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08960" y="2279746"/>
              <a:ext cx="81216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319156" y="1549612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6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" name="Picture 142" descr="concept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6412" y="1274085"/>
              <a:ext cx="6692900" cy="812800"/>
            </a:xfrm>
            <a:prstGeom prst="rect">
              <a:avLst/>
            </a:prstGeom>
          </p:spPr>
        </p:pic>
        <p:pic>
          <p:nvPicPr>
            <p:cNvPr id="144" name="Picture 143" descr="concept10.pn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1583649" y="4420204"/>
              <a:ext cx="6966271" cy="872501"/>
            </a:xfrm>
            <a:prstGeom prst="rect">
              <a:avLst/>
            </a:prstGeom>
          </p:spPr>
        </p:pic>
        <p:sp>
          <p:nvSpPr>
            <p:cNvPr id="164" name="TextBox 163"/>
            <p:cNvSpPr txBox="1"/>
            <p:nvPr/>
          </p:nvSpPr>
          <p:spPr>
            <a:xfrm>
              <a:off x="316062" y="474202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9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5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8237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647" y="1527135"/>
            <a:ext cx="4389343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22,000 categories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14,000,000 images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Hand-engineered features (SIFT, HOG, LBP),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Spatial pyramid, 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SparseCoding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/Compression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ImageNet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62246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984" y="1129686"/>
            <a:ext cx="4629472" cy="5833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American smooth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reef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Pacific 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hammerhead, hammerhead shark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smooth 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shovelhead,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angel shark, angelfish,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electric ray, crampfish,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sawfish,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543" dirty="0">
                <a:solidFill>
                  <a:prstClr val="white"/>
                </a:solidFill>
                <a:latin typeface="Calibri"/>
              </a:rPr>
              <a:t>uitarfish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eagle 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spotted eagle ray, spotted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ray, cow-nosed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manta, manta ray, devilfish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manta, Manta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devil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grey skate, gray 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little 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erinacea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386" y="2729048"/>
            <a:ext cx="1451721" cy="108879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242" y="2729048"/>
            <a:ext cx="1410350" cy="108879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1734" y="2729048"/>
            <a:ext cx="1451721" cy="108879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84" y="4365289"/>
            <a:ext cx="1396208" cy="107866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764183" y="4597614"/>
            <a:ext cx="3125340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764182" y="6078573"/>
            <a:ext cx="2672804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0386" y="2389683"/>
            <a:ext cx="93730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00386" y="3967675"/>
            <a:ext cx="10831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white"/>
                </a:solidFill>
                <a:latin typeface="Calibri"/>
              </a:rPr>
              <a:t>Mantaray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00387" y="4374796"/>
            <a:ext cx="1443934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1734" y="4374795"/>
            <a:ext cx="1451721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22,000 is a lot!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869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2677" y="1888670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0193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6626" y="1888670"/>
            <a:ext cx="276741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 et al,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Going Deeper With Convolutions, CVPR 2015</a:t>
            </a:r>
          </a:p>
        </p:txBody>
      </p:sp>
    </p:spTree>
    <p:extLst>
      <p:ext uri="{BB962C8B-B14F-4D97-AF65-F5344CB8AC3E}">
        <p14:creationId xmlns:p14="http://schemas.microsoft.com/office/powerpoint/2010/main" val="1606704432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15652</TotalTime>
  <Words>2512</Words>
  <Application>Microsoft Macintosh PowerPoint</Application>
  <PresentationFormat>Custom</PresentationFormat>
  <Paragraphs>583</Paragraphs>
  <Slides>111</Slides>
  <Notes>26</Notes>
  <HiddenSlides>0</HiddenSlides>
  <MMClips>1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31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Helvetica</vt:lpstr>
      <vt:lpstr>Mangal</vt:lpstr>
      <vt:lpstr>Menlo</vt:lpstr>
      <vt:lpstr>Monotype Sorts</vt:lpstr>
      <vt:lpstr>Times</vt:lpstr>
      <vt:lpstr>Times New Roman</vt:lpstr>
      <vt:lpstr>Wingdings</vt:lpstr>
      <vt:lpstr>teaching</vt:lpstr>
      <vt:lpstr>Generic (Standard)</vt:lpstr>
      <vt:lpstr>Acrobat Document</vt:lpstr>
      <vt:lpstr>PowerPoint Presentation</vt:lpstr>
      <vt:lpstr>PowerPoint Presentation</vt:lpstr>
      <vt:lpstr>PowerPoint Presentation</vt:lpstr>
      <vt:lpstr>Life After The ACM Libraries</vt:lpstr>
      <vt:lpstr>Using the ACM Libraries</vt:lpstr>
      <vt:lpstr>A Barebones Java Program</vt:lpstr>
      <vt:lpstr>PowerPoint Presentation</vt:lpstr>
      <vt:lpstr>Console Programs</vt:lpstr>
      <vt:lpstr>ACM console input</vt:lpstr>
      <vt:lpstr>Java console input</vt:lpstr>
      <vt:lpstr>Graphics Programs</vt:lpstr>
      <vt:lpstr>ACM GUI example</vt:lpstr>
      <vt:lpstr>Java GUI example</vt:lpstr>
      <vt:lpstr>Summary</vt:lpstr>
      <vt:lpstr>Programming Languages</vt:lpstr>
      <vt:lpstr>Java</vt:lpstr>
      <vt:lpstr>C++</vt:lpstr>
      <vt:lpstr>Python</vt:lpstr>
      <vt:lpstr>Javascript</vt:lpstr>
      <vt:lpstr>PowerPoint Presentation</vt:lpstr>
      <vt:lpstr>The CS Curriculum</vt:lpstr>
      <vt:lpstr>The CS Curriculum</vt:lpstr>
      <vt:lpstr>The CS Curriculum</vt:lpstr>
      <vt:lpstr>The CS Curriculum</vt:lpstr>
      <vt:lpstr>The CS Curriculum</vt:lpstr>
      <vt:lpstr>The CS Curriculum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MNIST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Neuron</vt:lpstr>
      <vt:lpstr>MNIST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this useful?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371</cp:revision>
  <cp:lastPrinted>2018-03-09T21:01:08Z</cp:lastPrinted>
  <dcterms:created xsi:type="dcterms:W3CDTF">2012-01-18T02:26:13Z</dcterms:created>
  <dcterms:modified xsi:type="dcterms:W3CDTF">2018-03-09T21:20:06Z</dcterms:modified>
</cp:coreProperties>
</file>